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2" r:id="rId2"/>
  </p:sldMasterIdLst>
  <p:notesMasterIdLst>
    <p:notesMasterId r:id="rId31"/>
  </p:notesMasterIdLst>
  <p:sldIdLst>
    <p:sldId id="256" r:id="rId3"/>
    <p:sldId id="257" r:id="rId4"/>
    <p:sldId id="284" r:id="rId5"/>
    <p:sldId id="261" r:id="rId6"/>
    <p:sldId id="262" r:id="rId7"/>
    <p:sldId id="263" r:id="rId8"/>
    <p:sldId id="285" r:id="rId9"/>
    <p:sldId id="286" r:id="rId10"/>
    <p:sldId id="283" r:id="rId11"/>
    <p:sldId id="265" r:id="rId12"/>
    <p:sldId id="287" r:id="rId13"/>
    <p:sldId id="293" r:id="rId14"/>
    <p:sldId id="288" r:id="rId15"/>
    <p:sldId id="266" r:id="rId16"/>
    <p:sldId id="289" r:id="rId17"/>
    <p:sldId id="291" r:id="rId18"/>
    <p:sldId id="267" r:id="rId19"/>
    <p:sldId id="268" r:id="rId20"/>
    <p:sldId id="270" r:id="rId21"/>
    <p:sldId id="290" r:id="rId22"/>
    <p:sldId id="271" r:id="rId23"/>
    <p:sldId id="273" r:id="rId24"/>
    <p:sldId id="274" r:id="rId25"/>
    <p:sldId id="275" r:id="rId26"/>
    <p:sldId id="277" r:id="rId27"/>
    <p:sldId id="278" r:id="rId28"/>
    <p:sldId id="292" r:id="rId29"/>
    <p:sldId id="280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gcKNsPdRWcDftwmg2mPKyBxOH3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357"/>
    <p:restoredTop sz="76865"/>
  </p:normalViewPr>
  <p:slideViewPr>
    <p:cSldViewPr snapToGrid="0">
      <p:cViewPr varScale="1">
        <p:scale>
          <a:sx n="86" d="100"/>
          <a:sy n="86" d="100"/>
        </p:scale>
        <p:origin x="632" y="184"/>
      </p:cViewPr>
      <p:guideLst/>
    </p:cSldViewPr>
  </p:slideViewPr>
  <p:notesTextViewPr>
    <p:cViewPr>
      <p:scale>
        <a:sx n="1" d="1"/>
        <a:sy n="1" d="1"/>
      </p:scale>
      <p:origin x="0" y="-2472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2" name="Google Shape;16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72" name="Google Shape;27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72" name="Google Shape;27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8284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Remise du cheque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161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Accroissement de l’équipe encadrante avec 7 BF Animateurs Longe Côte et 1 santé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dirty="0"/>
              <a:t>Accroissement de l’équipe encadrante avec 7 BF Animateurs Longe Côte et 1 santé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98" name="Google Shape;2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7383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dirty="0"/>
              <a:t>Accroissement de l’équipe encadrante avec 7 BF Animateurs Longe Côte et 1 santé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98" name="Google Shape;2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17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Tous nos animateurs ou le PSC1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07" name="Google Shape;30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Accroissement de l’équipe encadrante avec 7 BF Animateurs Longe Côte et 1 santé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0" name="Google Shape;330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19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dirty="0"/>
              <a:t>Accroissement de l’équipe encadrante avec 7 BF Animateurs Longe Côte et 1 santé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30" name="Google Shape;330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5278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Week-end avec une aide du club. / organisation </a:t>
            </a:r>
            <a:r>
              <a:rPr lang="fr-FR" dirty="0" err="1"/>
              <a:t>Francoise</a:t>
            </a:r>
            <a:endParaRPr lang="fr-F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fr-F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Club </a:t>
            </a:r>
            <a:r>
              <a:rPr lang="fr-FR" dirty="0" err="1"/>
              <a:t>ferm</a:t>
            </a:r>
            <a:endParaRPr lang="fr-F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2" name="Google Shape;342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21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7d696fdb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17d696fdbc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4" name="Google Shape;174;g17d696fdbc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60" name="Google Shape;3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76" name="Google Shape;3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Achats effectués 2023 :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fr-FR" dirty="0"/>
              <a:t>Bouées Animateurs sécurité / Kits de bienvenue / Bouées d’exercices / 4 trousses de secours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fr-FR" dirty="0"/>
              <a:t>Ramettes papiers cartouche encre …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Achat prévus 2024 :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fr-FR" dirty="0"/>
              <a:t>Compléments Bouées Animateurs sécurités pour les nouveaux  / Bouées d’exercices pour nouveaux animateurs / 3 trousses de secours pour en avoir 1 sur sur toutes les séances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fr-FR" dirty="0" err="1"/>
              <a:t>Batons</a:t>
            </a:r>
            <a:r>
              <a:rPr lang="fr-FR" dirty="0"/>
              <a:t> Marches nordiques de prêts + petit </a:t>
            </a:r>
            <a:r>
              <a:rPr lang="fr-FR" dirty="0" err="1"/>
              <a:t>materiels</a:t>
            </a:r>
            <a:r>
              <a:rPr lang="fr-FR" dirty="0"/>
              <a:t> plots </a:t>
            </a:r>
            <a:r>
              <a:rPr lang="fr-FR" dirty="0" err="1"/>
              <a:t>etc</a:t>
            </a:r>
            <a:r>
              <a:rPr lang="fr-FR" dirty="0"/>
              <a:t> …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fr-FR" dirty="0"/>
              <a:t>Gilet pour loisir cool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Publicité :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fr-FR" dirty="0"/>
              <a:t>Reconduction  Site internet abonnement supérieur / Flyers / Pub </a:t>
            </a:r>
            <a:r>
              <a:rPr lang="fr-FR" dirty="0" err="1"/>
              <a:t>facebook</a:t>
            </a:r>
            <a:r>
              <a:rPr lang="fr-FR" dirty="0"/>
              <a:t>…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Déplacement :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fr-FR" dirty="0"/>
              <a:t>Aide aux déplacements pour les </a:t>
            </a:r>
            <a:r>
              <a:rPr lang="fr-FR" dirty="0" err="1"/>
              <a:t>formtions</a:t>
            </a:r>
            <a:r>
              <a:rPr lang="fr-FR" dirty="0"/>
              <a:t> : NEW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Adhésion :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fr-FR" dirty="0"/>
              <a:t>2024 : base sur 130 membres incluant passes découvertes et licences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Formations : </a:t>
            </a:r>
            <a:endParaRPr dirty="0"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4santé</a:t>
            </a:r>
            <a:r>
              <a:rPr lang="fr-FR" dirty="0"/>
              <a:t> </a:t>
            </a: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et </a:t>
            </a:r>
            <a:r>
              <a:rPr lang="fr-FR" sz="1800" b="0" i="0" u="none" strike="noStrike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prescrisMarche</a:t>
            </a: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si ca reprend</a:t>
            </a:r>
            <a:endParaRPr dirty="0"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 BF LC + 4 BF MN + 20 PSC1/GQS</a:t>
            </a:r>
            <a:r>
              <a:rPr lang="fr-FR" dirty="0"/>
              <a:t> </a:t>
            </a: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7800</a:t>
            </a:r>
            <a:r>
              <a:rPr lang="fr-FR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Compétitions :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participation du club pour </a:t>
            </a:r>
            <a:r>
              <a:rPr lang="fr-FR" sz="1800" b="0" i="0" u="none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</a:t>
            </a: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800" b="0" i="0" u="none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Selectifs</a:t>
            </a: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: repas ou/et location …</a:t>
            </a:r>
            <a:r>
              <a:rPr lang="fr-FR" dirty="0"/>
              <a:t> </a:t>
            </a: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1800</a:t>
            </a:r>
            <a:r>
              <a:rPr lang="fr-FR" dirty="0"/>
              <a:t>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part.  du club </a:t>
            </a:r>
            <a:r>
              <a:rPr lang="fr-FR" sz="1800" b="0" i="0" u="none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ppour</a:t>
            </a: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800" b="0" i="0" u="none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</a:t>
            </a: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800" b="0" i="0" u="none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Inter-region</a:t>
            </a: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: repas ou/et location …</a:t>
            </a:r>
            <a:r>
              <a:rPr lang="fr-FR" dirty="0"/>
              <a:t> </a:t>
            </a: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1000</a:t>
            </a:r>
            <a:r>
              <a:rPr lang="fr-FR" dirty="0"/>
              <a:t>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part.  du club </a:t>
            </a:r>
            <a:r>
              <a:rPr lang="fr-FR" sz="1800" b="0" i="0" u="none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ppour</a:t>
            </a: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800" b="0" i="0" u="none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</a:t>
            </a: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France: repas ou/et location …</a:t>
            </a:r>
            <a:r>
              <a:rPr lang="fr-FR" dirty="0"/>
              <a:t> </a:t>
            </a: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765</a:t>
            </a:r>
            <a:r>
              <a:rPr lang="fr-FR" dirty="0"/>
              <a:t>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Inscriptions </a:t>
            </a:r>
            <a:r>
              <a:rPr lang="fr-FR" sz="1800" b="0" i="0" u="none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Selectif</a:t>
            </a: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800" b="0" i="0" u="none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</a:t>
            </a: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15€* 60 (personne/discipline)</a:t>
            </a:r>
            <a:r>
              <a:rPr lang="fr-FR" dirty="0"/>
              <a:t> </a:t>
            </a: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900</a:t>
            </a:r>
            <a:r>
              <a:rPr lang="fr-FR" dirty="0"/>
              <a:t>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Inscriptions </a:t>
            </a:r>
            <a:r>
              <a:rPr lang="fr-FR" sz="1800" b="0" i="0" u="none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Selectif</a:t>
            </a: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800" b="0" i="0" u="none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Region</a:t>
            </a: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15€* 40 (personne/discipline)</a:t>
            </a:r>
            <a:r>
              <a:rPr lang="fr-FR" dirty="0"/>
              <a:t> </a:t>
            </a: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600</a:t>
            </a:r>
            <a:r>
              <a:rPr lang="fr-FR" dirty="0"/>
              <a:t>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Inscriptions France 15€* 10 (personne/discipline)</a:t>
            </a:r>
            <a:r>
              <a:rPr lang="fr-FR" dirty="0"/>
              <a:t> </a:t>
            </a:r>
            <a:r>
              <a:rPr lang="fr-FR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150</a:t>
            </a:r>
            <a:r>
              <a:rPr lang="fr-FR" dirty="0"/>
              <a:t>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fr-FR" dirty="0"/>
              <a:t>Autres 1150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Contribution volontaire :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fr-FR" dirty="0"/>
              <a:t>2023 : Prestation on augmente le nombres de séance et le nombre animateurs sur certaines </a:t>
            </a:r>
            <a:r>
              <a:rPr lang="fr-FR" dirty="0" err="1"/>
              <a:t>seance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fr-FR" dirty="0"/>
              <a:t>2023 : Personnes bénévoles en codir et des animateurs + temps passé de gestion du club </a:t>
            </a:r>
            <a:br>
              <a:rPr lang="fr-FR" dirty="0"/>
            </a:br>
            <a:r>
              <a:rPr lang="fr-FR" dirty="0"/>
              <a:t>6 codir a 9 personnes à 15 euros + 9 animateurs invités non Codir + temps </a:t>
            </a:r>
            <a:r>
              <a:rPr lang="fr-FR" dirty="0" err="1"/>
              <a:t>preparation</a:t>
            </a:r>
            <a:r>
              <a:rPr lang="fr-FR" dirty="0"/>
              <a:t> AG ….</a:t>
            </a:r>
            <a:br>
              <a:rPr lang="fr-FR" dirty="0"/>
            </a:br>
            <a:r>
              <a:rPr lang="fr-FR" dirty="0"/>
              <a:t>+ Mon temps perso moyenne 1h par jour sur 46 semaines et 1h par semaine Françoise et AV</a:t>
            </a:r>
            <a:endParaRPr dirty="0"/>
          </a:p>
          <a:p>
            <a:pPr marL="17145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</a:pPr>
            <a:endParaRPr dirty="0"/>
          </a:p>
        </p:txBody>
      </p:sp>
      <p:sp>
        <p:nvSpPr>
          <p:cNvPr id="383" name="Google Shape;3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6" name="Google Shape;40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25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26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7d696fdb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17d696fdbc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4" name="Google Shape;174;g17d696fdbc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2522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47" name="Google Shape;44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28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Accroissement de l’équipe encadrante avec 7 BF Animateurs Longe Côte et 1 santé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0" name="Google Shape;330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1740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0" name="Google Shape;2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4820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2542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7457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0571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3239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7472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1669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542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re seul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855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V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7001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528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435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6700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8965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62505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pn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ongeteam06.com/les-encadrants-longeteameur06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qMMI0ck8BWQ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9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"/>
          <p:cNvSpPr txBox="1">
            <a:spLocks noGrp="1"/>
          </p:cNvSpPr>
          <p:nvPr>
            <p:ph type="subTitle" idx="1"/>
          </p:nvPr>
        </p:nvSpPr>
        <p:spPr>
          <a:xfrm>
            <a:off x="220540" y="6199600"/>
            <a:ext cx="8637000" cy="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000" dirty="0"/>
              <a:t>Vendredi 24 novembre 2023</a:t>
            </a:r>
            <a:br>
              <a:rPr lang="fr-FR" sz="2000" dirty="0"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</p:txBody>
      </p:sp>
      <p:sp>
        <p:nvSpPr>
          <p:cNvPr id="165" name="Google Shape;165;p1"/>
          <p:cNvSpPr txBox="1"/>
          <p:nvPr/>
        </p:nvSpPr>
        <p:spPr>
          <a:xfrm>
            <a:off x="1558225" y="0"/>
            <a:ext cx="103389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fr-FR" sz="6600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AG - Section LongeTEAM06</a:t>
            </a:r>
            <a:br>
              <a:rPr lang="fr-FR" sz="6600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Association IrunTEAM06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6" name="Google Shape;166;p1"/>
          <p:cNvCxnSpPr/>
          <p:nvPr/>
        </p:nvCxnSpPr>
        <p:spPr>
          <a:xfrm>
            <a:off x="294875" y="6104346"/>
            <a:ext cx="8880063" cy="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7" name="Google Shape;16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40" y="181303"/>
            <a:ext cx="1657246" cy="145337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169" name="Google Shape;169;p1"/>
          <p:cNvSpPr txBox="1"/>
          <p:nvPr/>
        </p:nvSpPr>
        <p:spPr>
          <a:xfrm>
            <a:off x="10593875" y="5830300"/>
            <a:ext cx="89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dirty="0">
                <a:solidFill>
                  <a:srgbClr val="FFFF00"/>
                </a:solidFill>
              </a:rPr>
              <a:t>4</a:t>
            </a:r>
            <a:r>
              <a:rPr lang="fr-FR" sz="18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ans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"/>
          <p:cNvSpPr txBox="1">
            <a:spLocks noGrp="1"/>
          </p:cNvSpPr>
          <p:nvPr>
            <p:ph type="subTitle" idx="1"/>
          </p:nvPr>
        </p:nvSpPr>
        <p:spPr>
          <a:xfrm>
            <a:off x="294875" y="5508693"/>
            <a:ext cx="6615000" cy="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r-FR" sz="2200" dirty="0">
                <a:latin typeface="Calibri"/>
                <a:ea typeface="Calibri"/>
                <a:cs typeface="Calibri"/>
                <a:sym typeface="Calibri"/>
              </a:rPr>
              <a:t>Saison 202</a:t>
            </a:r>
            <a:r>
              <a:rPr lang="fr-FR" sz="2200" dirty="0"/>
              <a:t>4</a:t>
            </a:r>
            <a:r>
              <a:rPr lang="fr-FR" sz="2200" dirty="0">
                <a:latin typeface="Calibri"/>
                <a:ea typeface="Calibri"/>
                <a:cs typeface="Calibri"/>
                <a:sym typeface="Calibri"/>
              </a:rPr>
              <a:t> (du 1 septembre 2023</a:t>
            </a:r>
            <a:r>
              <a:rPr lang="fr-FR" sz="2200" dirty="0"/>
              <a:t> </a:t>
            </a:r>
            <a:r>
              <a:rPr lang="fr-FR" sz="2200" dirty="0">
                <a:latin typeface="Calibri"/>
                <a:ea typeface="Calibri"/>
                <a:cs typeface="Calibri"/>
                <a:sym typeface="Calibri"/>
              </a:rPr>
              <a:t>au 31 août 2024)</a:t>
            </a:r>
            <a:endParaRPr sz="2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9"/>
          <p:cNvSpPr/>
          <p:nvPr/>
        </p:nvSpPr>
        <p:spPr>
          <a:xfrm>
            <a:off x="1551214" y="1371599"/>
            <a:ext cx="790705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fr-FR" sz="5400" b="1" i="0" u="none" strike="noStrik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/>
                <a:ea typeface="Arial"/>
                <a:cs typeface="Arial"/>
                <a:sym typeface="Arial"/>
              </a:rPr>
              <a:t>PHOTOS ?????? Fête </a:t>
            </a:r>
            <a:endParaRPr sz="1400" b="1" i="0" u="none" strike="noStrik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fr-FR" sz="5400" b="1" i="0" u="none" strike="noStrik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/>
                <a:ea typeface="Arial"/>
                <a:cs typeface="Arial"/>
                <a:sym typeface="Arial"/>
              </a:rPr>
              <a:t>club</a:t>
            </a:r>
            <a:endParaRPr sz="1400" b="1" i="0" u="none" strike="noStrik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Image 8" descr="Une image contenant plein air, ciel, personne, habits&#10;&#10;Description générée automatiquement">
            <a:extLst>
              <a:ext uri="{FF2B5EF4-FFF2-40B4-BE49-F238E27FC236}">
                <a16:creationId xmlns:a16="http://schemas.microsoft.com/office/drawing/2014/main" id="{CE477139-7D12-E0E7-2A2A-083A3FCBB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022" y="1664333"/>
            <a:ext cx="7293978" cy="5472133"/>
          </a:xfrm>
          <a:prstGeom prst="rect">
            <a:avLst/>
          </a:prstGeom>
        </p:spPr>
      </p:pic>
      <p:pic>
        <p:nvPicPr>
          <p:cNvPr id="13" name="Image 12" descr="Une image contenant plein air, ciel, eau, récréation&#10;&#10;Description générée automatiquement">
            <a:extLst>
              <a:ext uri="{FF2B5EF4-FFF2-40B4-BE49-F238E27FC236}">
                <a16:creationId xmlns:a16="http://schemas.microsoft.com/office/drawing/2014/main" id="{4DAE5BCB-1ECD-9BF6-979E-95C936FB1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21" y="3144484"/>
            <a:ext cx="5027554" cy="3773831"/>
          </a:xfrm>
          <a:prstGeom prst="rect">
            <a:avLst/>
          </a:prstGeom>
        </p:spPr>
      </p:pic>
      <p:pic>
        <p:nvPicPr>
          <p:cNvPr id="15" name="Image 14" descr="Une image contenant ciel, habits, plein air, personne&#10;&#10;Description générée automatiquement">
            <a:extLst>
              <a:ext uri="{FF2B5EF4-FFF2-40B4-BE49-F238E27FC236}">
                <a16:creationId xmlns:a16="http://schemas.microsoft.com/office/drawing/2014/main" id="{3131AC73-0340-CD4D-FD55-A9F9CFE33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955" y="-1263295"/>
            <a:ext cx="6307045" cy="4731711"/>
          </a:xfrm>
          <a:prstGeom prst="rect">
            <a:avLst/>
          </a:prstGeom>
        </p:spPr>
      </p:pic>
      <p:pic>
        <p:nvPicPr>
          <p:cNvPr id="19" name="Image 18" descr="Une image contenant personne, habits, ciel, plein air&#10;&#10;Description générée automatiquement">
            <a:extLst>
              <a:ext uri="{FF2B5EF4-FFF2-40B4-BE49-F238E27FC236}">
                <a16:creationId xmlns:a16="http://schemas.microsoft.com/office/drawing/2014/main" id="{8FD88A7E-D508-5A4C-E163-49D7EE873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1200" y="4400400"/>
            <a:ext cx="609600" cy="457200"/>
          </a:xfrm>
          <a:prstGeom prst="rect">
            <a:avLst/>
          </a:prstGeom>
        </p:spPr>
      </p:pic>
      <p:pic>
        <p:nvPicPr>
          <p:cNvPr id="21" name="Image 20" descr="Une image contenant personne, habits, plein air, ciel&#10;&#10;Description générée automatiquement">
            <a:extLst>
              <a:ext uri="{FF2B5EF4-FFF2-40B4-BE49-F238E27FC236}">
                <a16:creationId xmlns:a16="http://schemas.microsoft.com/office/drawing/2014/main" id="{FFFDFD11-0280-C05A-F386-6086D7C182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99859"/>
            <a:ext cx="4734512" cy="3551955"/>
          </a:xfrm>
          <a:prstGeom prst="rect">
            <a:avLst/>
          </a:prstGeom>
        </p:spPr>
      </p:pic>
      <p:pic>
        <p:nvPicPr>
          <p:cNvPr id="23" name="Image 22" descr="Une image contenant personne, habits, Visage humain, plein air&#10;&#10;Description générée automatiquement">
            <a:extLst>
              <a:ext uri="{FF2B5EF4-FFF2-40B4-BE49-F238E27FC236}">
                <a16:creationId xmlns:a16="http://schemas.microsoft.com/office/drawing/2014/main" id="{51AB3229-67FE-3B95-D2A0-55BCA14F27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002219" y="433160"/>
            <a:ext cx="3468416" cy="26020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ciel, habits, Visage humain&#10;&#10;Description générée automatiquement">
            <a:extLst>
              <a:ext uri="{FF2B5EF4-FFF2-40B4-BE49-F238E27FC236}">
                <a16:creationId xmlns:a16="http://schemas.microsoft.com/office/drawing/2014/main" id="{55EBBADA-5049-8F62-FE9D-0F7E3627B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992" y="3429000"/>
            <a:ext cx="2440195" cy="3405591"/>
          </a:xfrm>
          <a:prstGeom prst="rect">
            <a:avLst/>
          </a:prstGeom>
        </p:spPr>
      </p:pic>
      <p:pic>
        <p:nvPicPr>
          <p:cNvPr id="5" name="Image 4" descr="Une image contenant habits, personne, plein air, ciel&#10;&#10;Description générée automatiquement">
            <a:extLst>
              <a:ext uri="{FF2B5EF4-FFF2-40B4-BE49-F238E27FC236}">
                <a16:creationId xmlns:a16="http://schemas.microsoft.com/office/drawing/2014/main" id="{6E077822-842A-A3D5-EC06-3DC7D0512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787" y="3330125"/>
            <a:ext cx="4671213" cy="3504466"/>
          </a:xfrm>
          <a:prstGeom prst="rect">
            <a:avLst/>
          </a:prstGeom>
        </p:spPr>
      </p:pic>
      <p:pic>
        <p:nvPicPr>
          <p:cNvPr id="7" name="Image 6" descr="Une image contenant ciel, habits, plein air, personne&#10;&#10;Description générée automatiquement">
            <a:extLst>
              <a:ext uri="{FF2B5EF4-FFF2-40B4-BE49-F238E27FC236}">
                <a16:creationId xmlns:a16="http://schemas.microsoft.com/office/drawing/2014/main" id="{31E5608B-F66F-0761-6A7A-57FC1BEBB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0787" y="-167558"/>
            <a:ext cx="4671213" cy="3504466"/>
          </a:xfrm>
          <a:prstGeom prst="rect">
            <a:avLst/>
          </a:prstGeom>
        </p:spPr>
      </p:pic>
      <p:pic>
        <p:nvPicPr>
          <p:cNvPr id="11" name="Image 10" descr="Une image contenant plein air, personne, habits, ciel&#10;&#10;Description générée automatiquement">
            <a:extLst>
              <a:ext uri="{FF2B5EF4-FFF2-40B4-BE49-F238E27FC236}">
                <a16:creationId xmlns:a16="http://schemas.microsoft.com/office/drawing/2014/main" id="{CED35A3E-2920-AC65-91C1-C58B35AECC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06600"/>
            <a:ext cx="4867064" cy="3651399"/>
          </a:xfrm>
          <a:prstGeom prst="rect">
            <a:avLst/>
          </a:prstGeom>
        </p:spPr>
      </p:pic>
      <p:pic>
        <p:nvPicPr>
          <p:cNvPr id="8" name="Image 7" descr="Une image contenant plein air, personne, habits, ciel&#10;&#10;Description générée automatiquement">
            <a:extLst>
              <a:ext uri="{FF2B5EF4-FFF2-40B4-BE49-F238E27FC236}">
                <a16:creationId xmlns:a16="http://schemas.microsoft.com/office/drawing/2014/main" id="{3E9C4808-54D2-4ED6-1AD7-9798AC203A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" y="2895943"/>
            <a:ext cx="5307992" cy="3979524"/>
          </a:xfrm>
          <a:prstGeom prst="rect">
            <a:avLst/>
          </a:prstGeom>
        </p:spPr>
      </p:pic>
      <p:pic>
        <p:nvPicPr>
          <p:cNvPr id="12" name="Image 11" descr="Une image contenant plein air, ciel, eau, gilet de sauvetage&#10;&#10;Description générée automatiquement">
            <a:extLst>
              <a:ext uri="{FF2B5EF4-FFF2-40B4-BE49-F238E27FC236}">
                <a16:creationId xmlns:a16="http://schemas.microsoft.com/office/drawing/2014/main" id="{AB687FE7-CA8C-F680-76BC-F04B9D68ED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5307992" cy="3983428"/>
          </a:xfrm>
          <a:prstGeom prst="rect">
            <a:avLst/>
          </a:prstGeom>
        </p:spPr>
      </p:pic>
      <p:sp>
        <p:nvSpPr>
          <p:cNvPr id="280" name="Google Shape;280;p29"/>
          <p:cNvSpPr/>
          <p:nvPr/>
        </p:nvSpPr>
        <p:spPr>
          <a:xfrm>
            <a:off x="2395165" y="140994"/>
            <a:ext cx="790705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fr-FR" sz="5400" b="1" i="0" u="none" strike="noStrik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/>
                <a:ea typeface="Arial"/>
                <a:cs typeface="Arial"/>
                <a:sym typeface="Arial"/>
              </a:rPr>
              <a:t>Noël avec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fr-FR" sz="5400" b="1" i="0" u="none" strike="noStrik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/>
                <a:ea typeface="Arial"/>
                <a:cs typeface="Arial"/>
                <a:sym typeface="Arial"/>
              </a:rPr>
              <a:t> le club </a:t>
            </a:r>
            <a:endParaRPr sz="1400" b="1" i="0" u="none" strike="noStrik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1409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5BD029-372C-85B0-20DE-DC75F46AD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Fete</a:t>
            </a:r>
            <a:r>
              <a:rPr lang="fr-FR" dirty="0"/>
              <a:t> club</a:t>
            </a:r>
          </a:p>
        </p:txBody>
      </p:sp>
      <p:pic>
        <p:nvPicPr>
          <p:cNvPr id="5" name="Image 4" descr="Une image contenant plein air, personne, habits, ciel&#10;&#10;Description générée automatiquement">
            <a:extLst>
              <a:ext uri="{FF2B5EF4-FFF2-40B4-BE49-F238E27FC236}">
                <a16:creationId xmlns:a16="http://schemas.microsoft.com/office/drawing/2014/main" id="{7ADDFC06-6D51-C697-76EE-793755D0D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362" y="-68561"/>
            <a:ext cx="3313431" cy="4417908"/>
          </a:xfrm>
          <a:prstGeom prst="rect">
            <a:avLst/>
          </a:prstGeom>
        </p:spPr>
      </p:pic>
      <p:pic>
        <p:nvPicPr>
          <p:cNvPr id="7" name="Image 6" descr="Une image contenant habits, personne, plein air, sol&#10;&#10;Description générée automatiquement">
            <a:extLst>
              <a:ext uri="{FF2B5EF4-FFF2-40B4-BE49-F238E27FC236}">
                <a16:creationId xmlns:a16="http://schemas.microsoft.com/office/drawing/2014/main" id="{6951AE09-CC7E-E8C9-DFC2-5DA767455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793" y="-87715"/>
            <a:ext cx="3327797" cy="4437062"/>
          </a:xfrm>
          <a:prstGeom prst="rect">
            <a:avLst/>
          </a:prstGeom>
        </p:spPr>
      </p:pic>
      <p:pic>
        <p:nvPicPr>
          <p:cNvPr id="9" name="Image 8" descr="Une image contenant personne, habits, plein air, ciel&#10;&#10;Description générée automatiquement">
            <a:extLst>
              <a:ext uri="{FF2B5EF4-FFF2-40B4-BE49-F238E27FC236}">
                <a16:creationId xmlns:a16="http://schemas.microsoft.com/office/drawing/2014/main" id="{9895860F-4E78-038C-2BF2-BDB8CED04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7" y="2863121"/>
            <a:ext cx="5326505" cy="3994879"/>
          </a:xfrm>
          <a:prstGeom prst="rect">
            <a:avLst/>
          </a:prstGeom>
        </p:spPr>
      </p:pic>
      <p:pic>
        <p:nvPicPr>
          <p:cNvPr id="11" name="Image 10" descr="Une image contenant plein air, eau, lac, personne&#10;&#10;Description générée automatiquement">
            <a:extLst>
              <a:ext uri="{FF2B5EF4-FFF2-40B4-BE49-F238E27FC236}">
                <a16:creationId xmlns:a16="http://schemas.microsoft.com/office/drawing/2014/main" id="{16847877-D6A5-66EC-881A-447B83B7D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8" y="-434715"/>
            <a:ext cx="5326504" cy="3994878"/>
          </a:xfrm>
          <a:prstGeom prst="rect">
            <a:avLst/>
          </a:prstGeom>
        </p:spPr>
      </p:pic>
      <p:pic>
        <p:nvPicPr>
          <p:cNvPr id="13" name="Image 12" descr="Une image contenant personne, Visage humain, plein air, habits&#10;&#10;Description générée automatiquement">
            <a:extLst>
              <a:ext uri="{FF2B5EF4-FFF2-40B4-BE49-F238E27FC236}">
                <a16:creationId xmlns:a16="http://schemas.microsoft.com/office/drawing/2014/main" id="{E58BFB39-0864-ACB2-3CDA-CCE91CABC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362" y="4242215"/>
            <a:ext cx="1961838" cy="2615784"/>
          </a:xfrm>
          <a:prstGeom prst="rect">
            <a:avLst/>
          </a:prstGeom>
        </p:spPr>
      </p:pic>
      <p:sp>
        <p:nvSpPr>
          <p:cNvPr id="15" name="Google Shape;280;p29">
            <a:extLst>
              <a:ext uri="{FF2B5EF4-FFF2-40B4-BE49-F238E27FC236}">
                <a16:creationId xmlns:a16="http://schemas.microsoft.com/office/drawing/2014/main" id="{D7043B25-F438-33E2-0D88-0455F7B9CF93}"/>
              </a:ext>
            </a:extLst>
          </p:cNvPr>
          <p:cNvSpPr/>
          <p:nvPr/>
        </p:nvSpPr>
        <p:spPr>
          <a:xfrm>
            <a:off x="5353362" y="4738589"/>
            <a:ext cx="790705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fr-FR" sz="5400" b="1" i="0" u="none" strike="noStrik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/>
                <a:ea typeface="Arial"/>
                <a:cs typeface="Arial"/>
                <a:sym typeface="Arial"/>
              </a:rPr>
              <a:t>Fête du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fr-FR" sz="5400" b="1" i="0" u="none" strike="noStrik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/>
                <a:ea typeface="Arial"/>
                <a:cs typeface="Arial"/>
                <a:sym typeface="Arial"/>
              </a:rPr>
              <a:t> club </a:t>
            </a:r>
            <a:endParaRPr sz="1400" b="1" i="0" u="none" strike="noStrik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2174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0;p29">
            <a:extLst>
              <a:ext uri="{FF2B5EF4-FFF2-40B4-BE49-F238E27FC236}">
                <a16:creationId xmlns:a16="http://schemas.microsoft.com/office/drawing/2014/main" id="{7A64E49B-AD23-AE74-CFB5-6BBEE2C76C76}"/>
              </a:ext>
            </a:extLst>
          </p:cNvPr>
          <p:cNvSpPr/>
          <p:nvPr/>
        </p:nvSpPr>
        <p:spPr>
          <a:xfrm>
            <a:off x="-1262435" y="305199"/>
            <a:ext cx="790705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fr-FR" sz="5400" b="1" i="0" u="none" strike="noStrik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AC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/>
                <a:ea typeface="Arial"/>
                <a:cs typeface="Arial"/>
                <a:sym typeface="Arial"/>
              </a:rPr>
              <a:t>La longe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fr-FR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AC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</a:t>
            </a:r>
            <a:r>
              <a:rPr lang="fr-FR" sz="5400" b="1" i="0" u="none" strike="noStrik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AC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/>
                <a:ea typeface="Arial"/>
                <a:cs typeface="Arial"/>
                <a:sym typeface="Arial"/>
              </a:rPr>
              <a:t>ose</a:t>
            </a:r>
            <a:endParaRPr sz="1400" b="1" i="0" u="none" strike="noStrik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AC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Image 6" descr="Une image contenant plein air, ciel, personne, habits&#10;&#10;Description générée automatiquement">
            <a:extLst>
              <a:ext uri="{FF2B5EF4-FFF2-40B4-BE49-F238E27FC236}">
                <a16:creationId xmlns:a16="http://schemas.microsoft.com/office/drawing/2014/main" id="{B416E99E-EE55-404B-C115-9F9A61CC3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110" y="-1"/>
            <a:ext cx="6910890" cy="5186959"/>
          </a:xfrm>
          <a:prstGeom prst="rect">
            <a:avLst/>
          </a:prstGeom>
        </p:spPr>
      </p:pic>
      <p:pic>
        <p:nvPicPr>
          <p:cNvPr id="9" name="Image 8" descr="Une image contenant plein air, eau, ciel, groupe&#10;&#10;Description générée automatiquement">
            <a:extLst>
              <a:ext uri="{FF2B5EF4-FFF2-40B4-BE49-F238E27FC236}">
                <a16:creationId xmlns:a16="http://schemas.microsoft.com/office/drawing/2014/main" id="{83F048EB-F1E4-B9CF-0E78-00469BEBD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24843"/>
            <a:ext cx="5281110" cy="3958470"/>
          </a:xfrm>
          <a:prstGeom prst="rect">
            <a:avLst/>
          </a:prstGeom>
        </p:spPr>
      </p:pic>
      <p:pic>
        <p:nvPicPr>
          <p:cNvPr id="11" name="Image 10" descr="Une image contenant Graphique, graphisme, Police, logo&#10;&#10;Description générée automatiquement">
            <a:extLst>
              <a:ext uri="{FF2B5EF4-FFF2-40B4-BE49-F238E27FC236}">
                <a16:creationId xmlns:a16="http://schemas.microsoft.com/office/drawing/2014/main" id="{7C8D6AE2-E30C-CF2B-B19F-6974A45B0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892" y="5186958"/>
            <a:ext cx="1726922" cy="172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59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0"/>
          <p:cNvSpPr txBox="1">
            <a:spLocks noGrp="1"/>
          </p:cNvSpPr>
          <p:nvPr>
            <p:ph type="body" idx="1"/>
          </p:nvPr>
        </p:nvSpPr>
        <p:spPr>
          <a:xfrm>
            <a:off x="329185" y="1487423"/>
            <a:ext cx="9218728" cy="515830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70535" lvl="0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fr-FR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La Formation au cœur de notre club </a:t>
            </a:r>
            <a:endParaRPr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813435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fr-FR" dirty="0"/>
              <a:t>Réussite du BF Animateur Longe Côte </a:t>
            </a:r>
            <a:r>
              <a:rPr lang="fr-FR" dirty="0" err="1"/>
              <a:t>FFRandonnée</a:t>
            </a:r>
            <a:r>
              <a:rPr lang="fr-FR" dirty="0"/>
              <a:t> : </a:t>
            </a:r>
            <a:br>
              <a:rPr lang="fr-FR" dirty="0"/>
            </a:br>
            <a:r>
              <a:rPr lang="fr-FR" dirty="0"/>
              <a:t>Evelyne, Sylvie, Françoise et Marie-Hélène.</a:t>
            </a:r>
          </a:p>
          <a:p>
            <a:pPr marL="813435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fr-FR" dirty="0"/>
              <a:t>Réussite du BF Marche nordique : Nathalie et Lydie</a:t>
            </a:r>
            <a:endParaRPr dirty="0"/>
          </a:p>
          <a:p>
            <a:pPr marL="813435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fr-FR" dirty="0"/>
              <a:t>PSC1 : 11 personnes présentées par le Club</a:t>
            </a:r>
            <a:endParaRPr dirty="0"/>
          </a:p>
        </p:txBody>
      </p:sp>
      <p:sp>
        <p:nvSpPr>
          <p:cNvPr id="287" name="Google Shape;287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Bilan de la saison 2023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CD4464-6C86-16CC-97E2-5807C9A29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0" y="-1"/>
            <a:ext cx="2571750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personne, habits, Visage humain, sourire&#10;&#10;Description générée automatiquement">
            <a:extLst>
              <a:ext uri="{FF2B5EF4-FFF2-40B4-BE49-F238E27FC236}">
                <a16:creationId xmlns:a16="http://schemas.microsoft.com/office/drawing/2014/main" id="{241FE964-FB1D-F9F3-A2D3-378FDEC90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377" y="0"/>
            <a:ext cx="2781873" cy="221161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D9444A-734B-F7C2-5EE7-B9B7DF128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4081" y="3333913"/>
            <a:ext cx="2571750" cy="3429000"/>
          </a:xfrm>
          <a:prstGeom prst="rect">
            <a:avLst/>
          </a:prstGeom>
        </p:spPr>
      </p:pic>
      <p:pic>
        <p:nvPicPr>
          <p:cNvPr id="7" name="Image 6" descr="Une image contenant personne, meubles, habits, table&#10;&#10;Description générée automatiquement">
            <a:extLst>
              <a:ext uri="{FF2B5EF4-FFF2-40B4-BE49-F238E27FC236}">
                <a16:creationId xmlns:a16="http://schemas.microsoft.com/office/drawing/2014/main" id="{14D16C36-C53A-D7FA-5A04-1CBD7AE38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438" y="4213806"/>
            <a:ext cx="3574360" cy="2680770"/>
          </a:xfrm>
          <a:prstGeom prst="rect">
            <a:avLst/>
          </a:prstGeom>
        </p:spPr>
      </p:pic>
      <p:pic>
        <p:nvPicPr>
          <p:cNvPr id="11" name="Image 10" descr="Une image contenant personne, habits, mur, Visage humain&#10;&#10;Description générée automatiquement">
            <a:extLst>
              <a:ext uri="{FF2B5EF4-FFF2-40B4-BE49-F238E27FC236}">
                <a16:creationId xmlns:a16="http://schemas.microsoft.com/office/drawing/2014/main" id="{7A3A24D3-C4C9-9B22-FD3C-EC9F82E03A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910" y="4213806"/>
            <a:ext cx="3574360" cy="26807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"/>
          <p:cNvSpPr txBox="1">
            <a:spLocks noGrp="1"/>
          </p:cNvSpPr>
          <p:nvPr>
            <p:ph type="body" idx="1"/>
          </p:nvPr>
        </p:nvSpPr>
        <p:spPr>
          <a:xfrm>
            <a:off x="329184" y="0"/>
            <a:ext cx="11655551" cy="680466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83871" indent="-457200">
              <a:lnSpc>
                <a:spcPct val="120000"/>
              </a:lnSpc>
              <a:buSzPct val="100000"/>
            </a:pPr>
            <a:r>
              <a:rPr lang="fr-FR" dirty="0"/>
              <a:t>Forum de la fête du sport de Vallauris</a:t>
            </a:r>
          </a:p>
          <a:p>
            <a:pPr marL="26671" indent="0">
              <a:lnSpc>
                <a:spcPct val="120000"/>
              </a:lnSpc>
              <a:buSzPct val="100000"/>
              <a:buNone/>
            </a:pPr>
            <a:endParaRPr lang="fr-FR" dirty="0"/>
          </a:p>
          <a:p>
            <a:pPr marL="26671" indent="0">
              <a:lnSpc>
                <a:spcPct val="120000"/>
              </a:lnSpc>
              <a:buSzPct val="100000"/>
              <a:buNone/>
            </a:pPr>
            <a:endParaRPr lang="fr-FR" dirty="0"/>
          </a:p>
          <a:p>
            <a:pPr marL="26671" indent="0">
              <a:lnSpc>
                <a:spcPct val="120000"/>
              </a:lnSpc>
              <a:buSzPct val="100000"/>
              <a:buNone/>
            </a:pPr>
            <a:endParaRPr lang="fr-FR" dirty="0"/>
          </a:p>
          <a:p>
            <a:pPr marL="483871" indent="-457200">
              <a:lnSpc>
                <a:spcPct val="120000"/>
              </a:lnSpc>
              <a:buSzPct val="100000"/>
            </a:pPr>
            <a:endParaRPr lang="fr-FR" sz="900" dirty="0"/>
          </a:p>
          <a:p>
            <a:pPr marL="483871" indent="-457200">
              <a:lnSpc>
                <a:spcPct val="120000"/>
              </a:lnSpc>
              <a:buSzPct val="100000"/>
            </a:pPr>
            <a:r>
              <a:rPr lang="fr-FR" dirty="0"/>
              <a:t>Partenariat avec des écoles : Découverte du LC</a:t>
            </a:r>
          </a:p>
          <a:p>
            <a:pPr marL="228600" lvl="0" indent="-20193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endParaRPr lang="fr-FR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Image 2" descr="Une image contenant texte, affiche, bateau, embarcation&#10;&#10;Description générée automatiquement">
            <a:extLst>
              <a:ext uri="{FF2B5EF4-FFF2-40B4-BE49-F238E27FC236}">
                <a16:creationId xmlns:a16="http://schemas.microsoft.com/office/drawing/2014/main" id="{B8B93161-87DC-77B6-CF33-E740A7CE1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0575" y="0"/>
            <a:ext cx="1422960" cy="2527495"/>
          </a:xfrm>
          <a:prstGeom prst="rect">
            <a:avLst/>
          </a:prstGeom>
        </p:spPr>
      </p:pic>
      <p:pic>
        <p:nvPicPr>
          <p:cNvPr id="5" name="Image 4" descr="Une image contenant eau, texte, sport, Visage humain&#10;&#10;Description générée automatiquement">
            <a:extLst>
              <a:ext uri="{FF2B5EF4-FFF2-40B4-BE49-F238E27FC236}">
                <a16:creationId xmlns:a16="http://schemas.microsoft.com/office/drawing/2014/main" id="{0772A619-12C0-B3B0-28E5-CCFCD13A6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3535" y="0"/>
            <a:ext cx="3438465" cy="2527495"/>
          </a:xfrm>
          <a:prstGeom prst="rect">
            <a:avLst/>
          </a:prstGeom>
        </p:spPr>
      </p:pic>
      <p:pic>
        <p:nvPicPr>
          <p:cNvPr id="7" name="Image 6" descr="Une image contenant plein air, habits, chaussures, personne&#10;&#10;Description générée automatiquement">
            <a:extLst>
              <a:ext uri="{FF2B5EF4-FFF2-40B4-BE49-F238E27FC236}">
                <a16:creationId xmlns:a16="http://schemas.microsoft.com/office/drawing/2014/main" id="{6A6FCD89-592D-A422-FC58-144CB85B0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009" y="653143"/>
            <a:ext cx="2952732" cy="2178860"/>
          </a:xfrm>
          <a:prstGeom prst="rect">
            <a:avLst/>
          </a:prstGeom>
        </p:spPr>
      </p:pic>
      <p:pic>
        <p:nvPicPr>
          <p:cNvPr id="12" name="Image 11" descr="Une image contenant plein air, eau, personne, lac&#10;&#10;Description générée automatiquement">
            <a:extLst>
              <a:ext uri="{FF2B5EF4-FFF2-40B4-BE49-F238E27FC236}">
                <a16:creationId xmlns:a16="http://schemas.microsoft.com/office/drawing/2014/main" id="{7B67B35A-4C0D-50BA-A6D8-C3C3BDE88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4875" y="3626006"/>
            <a:ext cx="3776855" cy="2832641"/>
          </a:xfrm>
          <a:prstGeom prst="rect">
            <a:avLst/>
          </a:prstGeom>
        </p:spPr>
      </p:pic>
      <p:pic>
        <p:nvPicPr>
          <p:cNvPr id="14" name="Image 13" descr="Une image contenant plein air, habits, personne, ciel&#10;&#10;Description générée automatiquement">
            <a:extLst>
              <a:ext uri="{FF2B5EF4-FFF2-40B4-BE49-F238E27FC236}">
                <a16:creationId xmlns:a16="http://schemas.microsoft.com/office/drawing/2014/main" id="{BDEE8ACB-EAFB-1CBF-349C-604DD7E33E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8995" y="3626006"/>
            <a:ext cx="3776854" cy="2832641"/>
          </a:xfrm>
          <a:prstGeom prst="rect">
            <a:avLst/>
          </a:prstGeom>
        </p:spPr>
      </p:pic>
      <p:pic>
        <p:nvPicPr>
          <p:cNvPr id="16" name="Image 15" descr="Une image contenant plein air, eau, sport, personne&#10;&#10;Description générée automatiquement">
            <a:extLst>
              <a:ext uri="{FF2B5EF4-FFF2-40B4-BE49-F238E27FC236}">
                <a16:creationId xmlns:a16="http://schemas.microsoft.com/office/drawing/2014/main" id="{18F6D203-52F6-EF95-22DD-2188384984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65" y="3630029"/>
            <a:ext cx="3776855" cy="28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48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F98697-41D8-F9DC-A22D-FBA73FC0D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3391" y="509642"/>
            <a:ext cx="11718333" cy="2828370"/>
          </a:xfrm>
        </p:spPr>
        <p:txBody>
          <a:bodyPr/>
          <a:lstStyle/>
          <a:p>
            <a:r>
              <a:rPr lang="fr-FR" b="1" dirty="0"/>
              <a:t>1 octobre : </a:t>
            </a:r>
            <a:r>
              <a:rPr lang="fr-FR" dirty="0"/>
              <a:t>Trail Longe côte Napoule </a:t>
            </a:r>
          </a:p>
        </p:txBody>
      </p:sp>
      <p:pic>
        <p:nvPicPr>
          <p:cNvPr id="4098" name="Picture 2" descr="Peut être une image de 2 personnes et vêtements de sport">
            <a:extLst>
              <a:ext uri="{FF2B5EF4-FFF2-40B4-BE49-F238E27FC236}">
                <a16:creationId xmlns:a16="http://schemas.microsoft.com/office/drawing/2014/main" id="{C6781747-EBBC-081B-CF5E-46358F677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75" y="1453242"/>
            <a:ext cx="2650896" cy="376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eut être une image de 3 personnes et texte">
            <a:extLst>
              <a:ext uri="{FF2B5EF4-FFF2-40B4-BE49-F238E27FC236}">
                <a16:creationId xmlns:a16="http://schemas.microsoft.com/office/drawing/2014/main" id="{6C5ED602-B413-5E2D-59CC-CE628FEDA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171" y="1453241"/>
            <a:ext cx="2760841" cy="376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eut être une image de 7 personnes, personnes en train de nager, kayak et Camogli">
            <a:extLst>
              <a:ext uri="{FF2B5EF4-FFF2-40B4-BE49-F238E27FC236}">
                <a16:creationId xmlns:a16="http://schemas.microsoft.com/office/drawing/2014/main" id="{53DB2A92-A315-D84F-720A-169238ADF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830" y="255472"/>
            <a:ext cx="4110051" cy="308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plein air, habits, personne, vêtements de bain&#10;&#10;Description générée automatiquement">
            <a:extLst>
              <a:ext uri="{FF2B5EF4-FFF2-40B4-BE49-F238E27FC236}">
                <a16:creationId xmlns:a16="http://schemas.microsoft.com/office/drawing/2014/main" id="{A3555B2B-2D77-3921-4EA1-553224E6D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2012" y="1453241"/>
            <a:ext cx="2235702" cy="3790295"/>
          </a:xfrm>
          <a:prstGeom prst="rect">
            <a:avLst/>
          </a:prstGeom>
        </p:spPr>
      </p:pic>
      <p:pic>
        <p:nvPicPr>
          <p:cNvPr id="11" name="Image 10" descr="Une image contenant personne, plein air, ciel, homme&#10;&#10;Description générée automatiquement">
            <a:extLst>
              <a:ext uri="{FF2B5EF4-FFF2-40B4-BE49-F238E27FC236}">
                <a16:creationId xmlns:a16="http://schemas.microsoft.com/office/drawing/2014/main" id="{901F581A-2029-DA63-B01D-DB8725E63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4354" y="3428999"/>
            <a:ext cx="2568418" cy="342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98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"/>
          <p:cNvSpPr txBox="1">
            <a:spLocks noGrp="1"/>
          </p:cNvSpPr>
          <p:nvPr>
            <p:ph type="body" idx="1"/>
          </p:nvPr>
        </p:nvSpPr>
        <p:spPr>
          <a:xfrm>
            <a:off x="329184" y="0"/>
            <a:ext cx="11655551" cy="680466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667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fr-FR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228600" lvl="0" indent="-20193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Partenariats vestimentaires°</a:t>
            </a:r>
            <a:endParaRPr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813435" lvl="1" indent="-33146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fr-FR" dirty="0" err="1"/>
              <a:t>Anfibi</a:t>
            </a:r>
            <a:r>
              <a:rPr lang="fr-FR" dirty="0"/>
              <a:t> : Combinaison, Chaussons, Gants, … 20% de remise</a:t>
            </a:r>
          </a:p>
          <a:p>
            <a:pPr marL="813435" lvl="1" indent="-33146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fr-FR" dirty="0"/>
              <a:t>Intersport 10% de remise</a:t>
            </a:r>
            <a:endParaRPr dirty="0"/>
          </a:p>
          <a:p>
            <a:pPr marL="813435" lvl="1" indent="-33146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fr-FR" dirty="0"/>
              <a:t>Gong : Veste Peignoir 10% à 15% de remise selon le nombre</a:t>
            </a:r>
          </a:p>
          <a:p>
            <a:pPr marL="813435" lvl="1" indent="-33146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fr-FR" dirty="0"/>
              <a:t>Merci à SMJ Signalétique pour tous nos flocages</a:t>
            </a:r>
          </a:p>
          <a:p>
            <a:pPr marL="813435" lvl="1" indent="-33146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endParaRPr lang="fr-FR" dirty="0"/>
          </a:p>
          <a:p>
            <a:pPr marL="813435" lvl="1" indent="-33146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fr-FR" dirty="0"/>
              <a:t>Allez sur le site de le </a:t>
            </a:r>
            <a:r>
              <a:rPr lang="fr-FR" dirty="0" err="1"/>
              <a:t>FFRandonnée</a:t>
            </a:r>
            <a:r>
              <a:rPr lang="fr-FR" dirty="0"/>
              <a:t> pour également connaitre les partenaires avec notre licence.</a:t>
            </a:r>
            <a:endParaRPr dirty="0"/>
          </a:p>
          <a:p>
            <a:pPr marL="470535" lvl="0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81081"/>
              <a:buNone/>
            </a:pPr>
            <a:endParaRPr sz="2400" dirty="0"/>
          </a:p>
          <a:p>
            <a:pPr marL="470535" lvl="0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4677"/>
              <a:buNone/>
            </a:pPr>
            <a:r>
              <a:rPr lang="fr-FR" sz="1859" dirty="0"/>
              <a:t>°Le club ne touche rien sur les ventes</a:t>
            </a:r>
            <a:endParaRPr sz="2259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1"/>
          <p:cNvSpPr txBox="1"/>
          <p:nvPr/>
        </p:nvSpPr>
        <p:spPr>
          <a:xfrm>
            <a:off x="8162046" y="5362057"/>
            <a:ext cx="394207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https://longeteam06.com/les-encadrants-longeteameur06s/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31"/>
          <p:cNvSpPr txBox="1">
            <a:spLocks noGrp="1"/>
          </p:cNvSpPr>
          <p:nvPr>
            <p:ph type="title"/>
          </p:nvPr>
        </p:nvSpPr>
        <p:spPr>
          <a:xfrm>
            <a:off x="48022" y="2899684"/>
            <a:ext cx="3739243" cy="73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fr-FR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/>
                <a:ea typeface="Calibri"/>
                <a:cs typeface="Calibri"/>
                <a:sym typeface="Calibri"/>
              </a:rPr>
              <a:t>Nos Animateurs saison 2023</a:t>
            </a:r>
            <a:endParaRPr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82E57445-3980-C9A6-9F3E-9820CE5BC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06772"/>
            <a:ext cx="7772400" cy="2351228"/>
          </a:xfrm>
          <a:prstGeom prst="rect">
            <a:avLst/>
          </a:prstGeom>
        </p:spPr>
      </p:pic>
      <p:pic>
        <p:nvPicPr>
          <p:cNvPr id="9" name="Image 8" descr="Une image contenant Visage humain, capture d’écran&#10;&#10;Description générée automatiquement">
            <a:extLst>
              <a:ext uri="{FF2B5EF4-FFF2-40B4-BE49-F238E27FC236}">
                <a16:creationId xmlns:a16="http://schemas.microsoft.com/office/drawing/2014/main" id="{1C9B0096-4098-4901-3FB1-5B8D0D6DC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1380"/>
            <a:ext cx="8095986" cy="2454634"/>
          </a:xfrm>
          <a:prstGeom prst="rect">
            <a:avLst/>
          </a:prstGeom>
        </p:spPr>
      </p:pic>
      <p:pic>
        <p:nvPicPr>
          <p:cNvPr id="7" name="Image 6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718E2FF1-BCFF-2DFC-EFEC-8405FA7A9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114" y="2207128"/>
            <a:ext cx="7963864" cy="2397609"/>
          </a:xfrm>
          <a:prstGeom prst="rect">
            <a:avLst/>
          </a:prstGeom>
        </p:spPr>
      </p:pic>
      <p:sp>
        <p:nvSpPr>
          <p:cNvPr id="10" name="Google Shape;313;p31">
            <a:extLst>
              <a:ext uri="{FF2B5EF4-FFF2-40B4-BE49-F238E27FC236}">
                <a16:creationId xmlns:a16="http://schemas.microsoft.com/office/drawing/2014/main" id="{B377D2AA-B3AC-F1CA-5AE2-426E5ABD7DBD}"/>
              </a:ext>
            </a:extLst>
          </p:cNvPr>
          <p:cNvSpPr txBox="1"/>
          <p:nvPr/>
        </p:nvSpPr>
        <p:spPr>
          <a:xfrm>
            <a:off x="8249930" y="583229"/>
            <a:ext cx="39420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800" b="0" i="0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Longe-côte et Marche nordique</a:t>
            </a:r>
            <a:endParaRPr sz="1800" b="0" i="0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3"/>
          <p:cNvSpPr txBox="1">
            <a:spLocks noGrp="1"/>
          </p:cNvSpPr>
          <p:nvPr>
            <p:ph type="body" idx="1"/>
          </p:nvPr>
        </p:nvSpPr>
        <p:spPr>
          <a:xfrm>
            <a:off x="329184" y="1487424"/>
            <a:ext cx="11655551" cy="527913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70535" lvl="0" indent="-43053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fr-FR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Séance Cool et Ligue</a:t>
            </a:r>
            <a:endParaRPr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813435" lvl="1" indent="-32004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fr-FR" dirty="0"/>
              <a:t>Formation Sport Santé pour Françoise Gi, Marie-Hélène et Evelyne.</a:t>
            </a:r>
            <a:endParaRPr dirty="0"/>
          </a:p>
          <a:p>
            <a:pPr marL="813435" lvl="1" indent="-32004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fr-FR" dirty="0"/>
              <a:t>Octobre Rose 2024 reconduit</a:t>
            </a:r>
          </a:p>
          <a:p>
            <a:pPr marL="813435" lvl="1" indent="-32004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fr-FR" dirty="0"/>
              <a:t>Besoin d’accompagnant sur les séances Loisir Cool.</a:t>
            </a:r>
            <a:endParaRPr dirty="0"/>
          </a:p>
          <a:p>
            <a:pPr marL="470535" lvl="0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8108"/>
              <a:buChar char="•"/>
            </a:pPr>
            <a:r>
              <a:rPr lang="fr-FR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Formation au cœur de notre club </a:t>
            </a:r>
          </a:p>
          <a:p>
            <a:pPr marL="813435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8108"/>
              <a:buChar char="•"/>
            </a:pPr>
            <a:r>
              <a:rPr lang="fr-FR" dirty="0"/>
              <a:t>Recherchons bénévoles pour être Animateur Longe Côte ou Marche nordique </a:t>
            </a:r>
            <a:r>
              <a:rPr lang="fr-FR" dirty="0" err="1"/>
              <a:t>FFRandonnée</a:t>
            </a:r>
            <a:r>
              <a:rPr lang="fr-FR" dirty="0"/>
              <a:t> : Bruno positionné sur le BF LC 2024</a:t>
            </a:r>
          </a:p>
          <a:p>
            <a:pPr marL="813435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8108"/>
              <a:buChar char="•"/>
            </a:pPr>
            <a:r>
              <a:rPr lang="fr-FR" dirty="0"/>
              <a:t>PSC1 : au moins 1 session pour 10 personnes du Club </a:t>
            </a:r>
          </a:p>
          <a:p>
            <a:pPr marL="813435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8108"/>
              <a:buChar char="•"/>
            </a:pPr>
            <a:r>
              <a:rPr lang="fr-FR" dirty="0"/>
              <a:t>Gestes Qui Sauvent : également 1 session de 12 personnes (1/2 journée)</a:t>
            </a:r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332" name="Google Shape;332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Orientations de la saison 2024</a:t>
            </a:r>
            <a:endParaRPr dirty="0"/>
          </a:p>
        </p:txBody>
      </p:sp>
      <p:pic>
        <p:nvPicPr>
          <p:cNvPr id="335" name="Google Shape;335;p33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68538" y="1284292"/>
            <a:ext cx="2794278" cy="105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3" descr="Une image contenant texte, graphiques vectoriels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62491" y="2543620"/>
            <a:ext cx="1006371" cy="1006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12" scaled="0"/>
        </a:gra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7d696fdbc3_0_0"/>
          <p:cNvSpPr/>
          <p:nvPr/>
        </p:nvSpPr>
        <p:spPr>
          <a:xfrm>
            <a:off x="116950" y="1051560"/>
            <a:ext cx="5692500" cy="451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17d696fdbc3_0_0"/>
          <p:cNvSpPr/>
          <p:nvPr/>
        </p:nvSpPr>
        <p:spPr>
          <a:xfrm>
            <a:off x="5982380" y="1051560"/>
            <a:ext cx="6118200" cy="580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17d696fdbc3_0_0"/>
          <p:cNvSpPr txBox="1"/>
          <p:nvPr/>
        </p:nvSpPr>
        <p:spPr>
          <a:xfrm>
            <a:off x="742745" y="1170576"/>
            <a:ext cx="4587300" cy="8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8127"/>
              <a:buFont typeface="Calibri"/>
              <a:buNone/>
            </a:pPr>
            <a:r>
              <a:rPr lang="fr-FR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Bureau directeur IrunTEAM06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17d696fdbc3_0_0"/>
          <p:cNvSpPr txBox="1">
            <a:spLocks noGrp="1"/>
          </p:cNvSpPr>
          <p:nvPr>
            <p:ph type="title"/>
          </p:nvPr>
        </p:nvSpPr>
        <p:spPr>
          <a:xfrm>
            <a:off x="3054565" y="12013"/>
            <a:ext cx="5692500" cy="12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/>
              <a:t>Comité directeur</a:t>
            </a:r>
            <a:endParaRPr/>
          </a:p>
        </p:txBody>
      </p:sp>
      <p:sp>
        <p:nvSpPr>
          <p:cNvPr id="181" name="Google Shape;181;g17d696fdbc3_0_0"/>
          <p:cNvSpPr txBox="1"/>
          <p:nvPr/>
        </p:nvSpPr>
        <p:spPr>
          <a:xfrm>
            <a:off x="6195294" y="1172718"/>
            <a:ext cx="5692500" cy="12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fr-FR"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Membre du Comité directeur section LongeTEAM06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g17d696fdbc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356" y="2447522"/>
            <a:ext cx="5471138" cy="2999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Une image contenant Visage humain, texte, personne, capture d’écran&#10;&#10;Description générée automatiquement">
            <a:extLst>
              <a:ext uri="{FF2B5EF4-FFF2-40B4-BE49-F238E27FC236}">
                <a16:creationId xmlns:a16="http://schemas.microsoft.com/office/drawing/2014/main" id="{46D7C944-DB61-9430-0CA0-C97EB3B33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373" y="2421722"/>
            <a:ext cx="5348214" cy="439802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EA0BA1D-2ADC-A910-9E57-87086FCEBAF6}"/>
              </a:ext>
            </a:extLst>
          </p:cNvPr>
          <p:cNvSpPr txBox="1"/>
          <p:nvPr/>
        </p:nvSpPr>
        <p:spPr>
          <a:xfrm>
            <a:off x="116950" y="5845912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Démission de Catherine </a:t>
            </a:r>
            <a:r>
              <a:rPr lang="fr-FR" dirty="0" err="1"/>
              <a:t>Rogé</a:t>
            </a:r>
            <a:r>
              <a:rPr lang="fr-FR" dirty="0"/>
              <a:t> en mars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Bruno </a:t>
            </a:r>
            <a:r>
              <a:rPr lang="fr-FR" dirty="0" err="1"/>
              <a:t>Rogé</a:t>
            </a:r>
            <a:r>
              <a:rPr lang="fr-FR" dirty="0"/>
              <a:t> a quitté le club en septembre 2023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3"/>
          <p:cNvSpPr txBox="1">
            <a:spLocks noGrp="1"/>
          </p:cNvSpPr>
          <p:nvPr>
            <p:ph type="body" idx="1"/>
          </p:nvPr>
        </p:nvSpPr>
        <p:spPr>
          <a:xfrm>
            <a:off x="329184" y="1487424"/>
            <a:ext cx="11655551" cy="527913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80060" lvl="1" indent="0">
              <a:lnSpc>
                <a:spcPct val="120000"/>
              </a:lnSpc>
              <a:buSzPct val="100000"/>
              <a:buNone/>
            </a:pPr>
            <a:r>
              <a:rPr lang="fr-FR" b="1" dirty="0">
                <a:solidFill>
                  <a:srgbClr val="0070C0"/>
                </a:solidFill>
              </a:rPr>
              <a:t>Compétitions liées aux championnats de France 2024</a:t>
            </a:r>
          </a:p>
          <a:p>
            <a:pPr marL="685800" lvl="1" indent="-20574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dirty="0"/>
              <a:t>Sélectifs département pour les championnats de France 2024 à Hyères - </a:t>
            </a:r>
            <a:r>
              <a:rPr lang="fr-FR" b="1" dirty="0"/>
              <a:t>Dimanche 14 avril</a:t>
            </a:r>
            <a:endParaRPr dirty="0"/>
          </a:p>
          <a:p>
            <a:pPr marL="685800" lvl="1" indent="-20574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dirty="0"/>
              <a:t>Interzone pour les championnats de France 2024 à Hyères - </a:t>
            </a:r>
            <a:r>
              <a:rPr lang="fr-FR" b="1" dirty="0"/>
              <a:t>Dimanche 05 mai</a:t>
            </a:r>
            <a:endParaRPr dirty="0"/>
          </a:p>
          <a:p>
            <a:pPr marL="685800" lvl="1" indent="-20574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dirty="0"/>
              <a:t>Championnat de France 2024 à Hauteville sur mer  (Manche) - Le </a:t>
            </a:r>
            <a:r>
              <a:rPr lang="fr-FR" b="1" dirty="0"/>
              <a:t>15 juin 2024</a:t>
            </a:r>
          </a:p>
          <a:p>
            <a:pPr marL="480060" lvl="1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dirty="0">
                <a:solidFill>
                  <a:srgbClr val="0070C0"/>
                </a:solidFill>
              </a:rPr>
              <a:t>Autres compétitions</a:t>
            </a:r>
            <a:endParaRPr dirty="0">
              <a:solidFill>
                <a:srgbClr val="0070C0"/>
              </a:solidFill>
            </a:endParaRPr>
          </a:p>
          <a:p>
            <a:pPr marL="685800" lvl="1" indent="-205740">
              <a:lnSpc>
                <a:spcPct val="120000"/>
              </a:lnSpc>
              <a:buSzPct val="100000"/>
            </a:pPr>
            <a:r>
              <a:rPr lang="fr-FR" dirty="0"/>
              <a:t>Trail Longe cote La Napoule et Cannes – </a:t>
            </a:r>
            <a:r>
              <a:rPr lang="fr-FR" b="1" dirty="0"/>
              <a:t>1 octobre et 29 octobre</a:t>
            </a:r>
            <a:endParaRPr lang="fr-FR" dirty="0"/>
          </a:p>
          <a:p>
            <a:pPr marL="685800" lvl="1" indent="-205740">
              <a:lnSpc>
                <a:spcPct val="120000"/>
              </a:lnSpc>
              <a:buSzPct val="100000"/>
            </a:pPr>
            <a:r>
              <a:rPr lang="fr-FR" dirty="0"/>
              <a:t>Week-end Club pour les running </a:t>
            </a:r>
            <a:r>
              <a:rPr lang="fr-FR" dirty="0" err="1"/>
              <a:t>days</a:t>
            </a:r>
            <a:r>
              <a:rPr lang="fr-FR" dirty="0"/>
              <a:t> </a:t>
            </a:r>
            <a:r>
              <a:rPr lang="fr-FR" dirty="0" err="1"/>
              <a:t>Hyèroise</a:t>
            </a:r>
            <a:r>
              <a:rPr lang="fr-FR" dirty="0"/>
              <a:t> + Trail-Longe côte à Hyères – </a:t>
            </a:r>
            <a:r>
              <a:rPr lang="fr-FR" b="1" dirty="0"/>
              <a:t> 9 et 10 décembre à 11h30 </a:t>
            </a:r>
            <a:r>
              <a:rPr lang="fr-FR" dirty="0">
                <a:sym typeface="Wingdings" pitchFamily="2" charset="2"/>
              </a:rPr>
              <a:t> </a:t>
            </a:r>
            <a:r>
              <a:rPr lang="fr-FR" i="1" dirty="0">
                <a:sym typeface="Wingdings" pitchFamily="2" charset="2"/>
              </a:rPr>
              <a:t>annulé faute de participants, participation libre possible</a:t>
            </a:r>
            <a:endParaRPr lang="fr-FR" i="1" dirty="0"/>
          </a:p>
          <a:p>
            <a:pPr marL="685800" lvl="1" indent="-20574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dirty="0"/>
              <a:t>Trail Longe côte Terre/Mer à </a:t>
            </a:r>
            <a:r>
              <a:rPr lang="fr-FR" dirty="0" err="1"/>
              <a:t>Théoule</a:t>
            </a:r>
            <a:r>
              <a:rPr lang="fr-FR" dirty="0"/>
              <a:t> sur mer en </a:t>
            </a:r>
            <a:r>
              <a:rPr lang="fr-FR" b="1" dirty="0"/>
              <a:t>juin 2024</a:t>
            </a:r>
            <a:endParaRPr b="1" dirty="0"/>
          </a:p>
          <a:p>
            <a:pPr marL="685800" lvl="1" indent="-17621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75000"/>
              <a:buChar char="•"/>
            </a:pPr>
            <a:r>
              <a:rPr lang="fr-FR" b="1" dirty="0"/>
              <a:t>….</a:t>
            </a:r>
            <a:endParaRPr b="1" dirty="0"/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332" name="Google Shape;332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Compétition de la saison 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7000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4"/>
          <p:cNvSpPr txBox="1">
            <a:spLocks noGrp="1"/>
          </p:cNvSpPr>
          <p:nvPr>
            <p:ph type="body" idx="1"/>
          </p:nvPr>
        </p:nvSpPr>
        <p:spPr>
          <a:xfrm>
            <a:off x="329184" y="1487423"/>
            <a:ext cx="11655551" cy="523722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70535" lvl="0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8108"/>
              <a:buChar char="•"/>
            </a:pPr>
            <a:r>
              <a:rPr lang="fr-FR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Proposition Stages et Week-ends club </a:t>
            </a:r>
            <a:endParaRPr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fr-FR" dirty="0"/>
              <a:t>Journées de stages thématiques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fr-FR" dirty="0"/>
              <a:t>1 Week-end de stage du 27 au 29 mai pour tous </a:t>
            </a:r>
          </a:p>
          <a:p>
            <a:pPr marL="470535" lvl="0" indent="-457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fr-FR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Communication</a:t>
            </a:r>
          </a:p>
          <a:p>
            <a:pPr marL="813435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fr-FR" dirty="0"/>
              <a:t>Forum de la fête du sport de Vallauris</a:t>
            </a:r>
          </a:p>
          <a:p>
            <a:pPr marL="813435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fr-FR" dirty="0"/>
              <a:t>Fête du Club Noël, galettes de roi, … et toutes les occasions possibles</a:t>
            </a:r>
          </a:p>
          <a:p>
            <a:pPr marL="813435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fr-FR" dirty="0"/>
              <a:t>Continuer les Journées Collégiens pour ouvrir aux jeunes</a:t>
            </a:r>
          </a:p>
          <a:p>
            <a:pPr marL="813435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fr-FR" dirty="0"/>
              <a:t>Club fermé vacances de Noel et entre le 14 juillet et 15 aout</a:t>
            </a:r>
          </a:p>
          <a:p>
            <a:pPr marL="470535" lvl="1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endParaRPr lang="fr-FR" dirty="0"/>
          </a:p>
          <a:p>
            <a:pPr marL="457200" lvl="1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r>
              <a:rPr lang="fr-FR" dirty="0"/>
              <a:t>D’autres idées/suggestions nous sommes preneurs !</a:t>
            </a:r>
            <a:endParaRPr dirty="0"/>
          </a:p>
        </p:txBody>
      </p:sp>
      <p:sp>
        <p:nvSpPr>
          <p:cNvPr id="344" name="Google Shape;344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Orientations de la saison 2024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5F7FC"/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7" descr="Une image contenant texte, clipart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973" y="1282860"/>
            <a:ext cx="3438815" cy="200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7" descr="Une image contenant clipart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1521" y="1184171"/>
            <a:ext cx="3416322" cy="2198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7" descr="Une image contenant clipart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53400" y="1053006"/>
            <a:ext cx="3369861" cy="2461134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7"/>
          <p:cNvSpPr/>
          <p:nvPr/>
        </p:nvSpPr>
        <p:spPr>
          <a:xfrm>
            <a:off x="1" y="4233674"/>
            <a:ext cx="12192000" cy="262432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7"/>
          <p:cNvSpPr/>
          <p:nvPr/>
        </p:nvSpPr>
        <p:spPr>
          <a:xfrm>
            <a:off x="0" y="4233674"/>
            <a:ext cx="12192000" cy="262432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7"/>
          <p:cNvSpPr txBox="1">
            <a:spLocks noGrp="1"/>
          </p:cNvSpPr>
          <p:nvPr>
            <p:ph type="title"/>
          </p:nvPr>
        </p:nvSpPr>
        <p:spPr>
          <a:xfrm>
            <a:off x="936857" y="4796029"/>
            <a:ext cx="368503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fr-FR" sz="3400" b="1" dirty="0">
                <a:solidFill>
                  <a:schemeClr val="lt1"/>
                </a:solidFill>
              </a:rPr>
              <a:t>Vote du rapport moral et d’activité </a:t>
            </a:r>
            <a:endParaRPr sz="3400" dirty="0">
              <a:solidFill>
                <a:schemeClr val="lt1"/>
              </a:solidFill>
            </a:endParaRPr>
          </a:p>
        </p:txBody>
      </p:sp>
      <p:sp>
        <p:nvSpPr>
          <p:cNvPr id="369" name="Google Shape;369;p7"/>
          <p:cNvSpPr txBox="1">
            <a:spLocks noGrp="1"/>
          </p:cNvSpPr>
          <p:nvPr>
            <p:ph type="body" idx="1"/>
          </p:nvPr>
        </p:nvSpPr>
        <p:spPr>
          <a:xfrm>
            <a:off x="5074920" y="4535423"/>
            <a:ext cx="4930626" cy="1586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fr-FR" sz="2000" dirty="0">
                <a:solidFill>
                  <a:schemeClr val="lt1"/>
                </a:solidFill>
              </a:rPr>
              <a:t>Questions ?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fr-FR" sz="2000" dirty="0">
                <a:solidFill>
                  <a:schemeClr val="lt1"/>
                </a:solidFill>
              </a:rPr>
              <a:t>Votons :</a:t>
            </a:r>
          </a:p>
          <a:p>
            <a:pPr marL="685800" lvl="1" indent="-228600">
              <a:spcBef>
                <a:spcPts val="1000"/>
              </a:spcBef>
              <a:buClr>
                <a:schemeClr val="lt1"/>
              </a:buClr>
              <a:buSzPts val="2000"/>
            </a:pPr>
            <a:r>
              <a:rPr lang="fr-FR" sz="1600" dirty="0">
                <a:solidFill>
                  <a:schemeClr val="lt1"/>
                </a:solidFill>
              </a:rPr>
              <a:t>Qui est contre ? </a:t>
            </a:r>
            <a:endParaRPr dirty="0"/>
          </a:p>
          <a:p>
            <a:pPr marL="685800" lvl="1" indent="-228600">
              <a:spcBef>
                <a:spcPts val="1000"/>
              </a:spcBef>
              <a:buClr>
                <a:schemeClr val="lt1"/>
              </a:buClr>
              <a:buSzPts val="2000"/>
            </a:pPr>
            <a:r>
              <a:rPr lang="fr-FR" sz="1600" dirty="0">
                <a:solidFill>
                  <a:schemeClr val="lt1"/>
                </a:solidFill>
              </a:rPr>
              <a:t>Qui s’abstient ?</a:t>
            </a:r>
            <a:endParaRPr dirty="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>
              <a:solidFill>
                <a:schemeClr val="lt1"/>
              </a:solidFill>
            </a:endParaRPr>
          </a:p>
        </p:txBody>
      </p:sp>
      <p:grpSp>
        <p:nvGrpSpPr>
          <p:cNvPr id="370" name="Google Shape;370;p7"/>
          <p:cNvGrpSpPr/>
          <p:nvPr/>
        </p:nvGrpSpPr>
        <p:grpSpPr>
          <a:xfrm>
            <a:off x="10208171" y="4821439"/>
            <a:ext cx="1128382" cy="847206"/>
            <a:chOff x="8183879" y="1000124"/>
            <a:chExt cx="1562267" cy="1172973"/>
          </a:xfrm>
        </p:grpSpPr>
        <p:sp>
          <p:nvSpPr>
            <p:cNvPr id="371" name="Google Shape;371;p7"/>
            <p:cNvSpPr/>
            <p:nvPr/>
          </p:nvSpPr>
          <p:spPr>
            <a:xfrm>
              <a:off x="8183879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8983979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73" name="Google Shape;373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35424" y="4435415"/>
            <a:ext cx="2220844" cy="2220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8"/>
          <p:cNvSpPr txBox="1"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/>
              <a:t>Le club en quelques chiffres..</a:t>
            </a:r>
            <a:endParaRPr/>
          </a:p>
        </p:txBody>
      </p:sp>
      <p:sp>
        <p:nvSpPr>
          <p:cNvPr id="379" name="Google Shape;379;p8"/>
          <p:cNvSpPr txBox="1">
            <a:spLocks noGrp="1"/>
          </p:cNvSpPr>
          <p:nvPr>
            <p:ph type="body" idx="1"/>
          </p:nvPr>
        </p:nvSpPr>
        <p:spPr>
          <a:xfrm>
            <a:off x="636814" y="1825624"/>
            <a:ext cx="11060486" cy="453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Evolution du club ces dernières années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533FD8-C825-4BC2-2C7B-C43534A40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56" y="2805223"/>
            <a:ext cx="11325344" cy="331076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9AE45FB4-B89C-2972-4756-25F32F6E4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50" y="569626"/>
            <a:ext cx="9753913" cy="6128357"/>
          </a:xfrm>
          <a:prstGeom prst="rect">
            <a:avLst/>
          </a:prstGeom>
        </p:spPr>
      </p:pic>
      <p:sp>
        <p:nvSpPr>
          <p:cNvPr id="389" name="Google Shape;389;p9"/>
          <p:cNvSpPr/>
          <p:nvPr/>
        </p:nvSpPr>
        <p:spPr>
          <a:xfrm rot="-1212561">
            <a:off x="4785358" y="271339"/>
            <a:ext cx="1514695" cy="596573"/>
          </a:xfrm>
          <a:prstGeom prst="cloud">
            <a:avLst/>
          </a:prstGeom>
          <a:solidFill>
            <a:schemeClr val="accent6"/>
          </a:solidFill>
          <a:ln w="25400" cap="flat" cmpd="sng">
            <a:solidFill>
              <a:srgbClr val="517E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Réalisé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9"/>
          <p:cNvSpPr/>
          <p:nvPr/>
        </p:nvSpPr>
        <p:spPr>
          <a:xfrm rot="-1212561">
            <a:off x="2835295" y="403280"/>
            <a:ext cx="1514695" cy="596573"/>
          </a:xfrm>
          <a:prstGeom prst="cloud">
            <a:avLst/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Prévision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9"/>
          <p:cNvSpPr/>
          <p:nvPr/>
        </p:nvSpPr>
        <p:spPr>
          <a:xfrm rot="-1212561">
            <a:off x="9469540" y="238388"/>
            <a:ext cx="1514695" cy="596573"/>
          </a:xfrm>
          <a:prstGeom prst="cloud">
            <a:avLst/>
          </a:prstGeom>
          <a:solidFill>
            <a:schemeClr val="accent6"/>
          </a:solidFill>
          <a:ln w="25400" cap="flat" cmpd="sng">
            <a:solidFill>
              <a:srgbClr val="517E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Réalisé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9"/>
          <p:cNvSpPr/>
          <p:nvPr/>
        </p:nvSpPr>
        <p:spPr>
          <a:xfrm rot="-1212561">
            <a:off x="7842007" y="271341"/>
            <a:ext cx="1514695" cy="596573"/>
          </a:xfrm>
          <a:prstGeom prst="cloud">
            <a:avLst/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Prévision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5F7FC"/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" name="Google Shape;409;p11" descr="Une image contenant texte, clipart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973" y="1282860"/>
            <a:ext cx="3438815" cy="200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1" descr="Une image contenant clipart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1521" y="1184171"/>
            <a:ext cx="3416322" cy="2198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11" descr="Une image contenant clipart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53400" y="1053006"/>
            <a:ext cx="3369861" cy="2461134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11"/>
          <p:cNvSpPr/>
          <p:nvPr/>
        </p:nvSpPr>
        <p:spPr>
          <a:xfrm>
            <a:off x="1" y="4233674"/>
            <a:ext cx="12192000" cy="262432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11"/>
          <p:cNvSpPr/>
          <p:nvPr/>
        </p:nvSpPr>
        <p:spPr>
          <a:xfrm>
            <a:off x="0" y="4233674"/>
            <a:ext cx="12192000" cy="262432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11"/>
          <p:cNvSpPr txBox="1">
            <a:spLocks noGrp="1"/>
          </p:cNvSpPr>
          <p:nvPr>
            <p:ph type="title"/>
          </p:nvPr>
        </p:nvSpPr>
        <p:spPr>
          <a:xfrm>
            <a:off x="889722" y="4723142"/>
            <a:ext cx="368503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fr-FR" sz="3400" b="1" dirty="0">
                <a:solidFill>
                  <a:schemeClr val="lt1"/>
                </a:solidFill>
              </a:rPr>
              <a:t>Vote du rapport Financier</a:t>
            </a:r>
            <a:endParaRPr sz="3400" dirty="0">
              <a:solidFill>
                <a:schemeClr val="lt1"/>
              </a:solidFill>
            </a:endParaRPr>
          </a:p>
        </p:txBody>
      </p:sp>
      <p:sp>
        <p:nvSpPr>
          <p:cNvPr id="415" name="Google Shape;415;p11"/>
          <p:cNvSpPr txBox="1">
            <a:spLocks noGrp="1"/>
          </p:cNvSpPr>
          <p:nvPr>
            <p:ph type="body" idx="1"/>
          </p:nvPr>
        </p:nvSpPr>
        <p:spPr>
          <a:xfrm>
            <a:off x="5464474" y="4577550"/>
            <a:ext cx="4143000" cy="15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fr-FR" sz="2000" dirty="0">
                <a:solidFill>
                  <a:schemeClr val="lt1"/>
                </a:solidFill>
              </a:rPr>
              <a:t>Questions ?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fr-FR" sz="2000" dirty="0">
                <a:solidFill>
                  <a:schemeClr val="lt1"/>
                </a:solidFill>
              </a:rPr>
              <a:t>Votons :</a:t>
            </a:r>
          </a:p>
          <a:p>
            <a:pPr marL="685800" lvl="1" indent="-228600">
              <a:spcBef>
                <a:spcPts val="1000"/>
              </a:spcBef>
              <a:buClr>
                <a:schemeClr val="lt1"/>
              </a:buClr>
              <a:buSzPts val="2000"/>
            </a:pPr>
            <a:r>
              <a:rPr lang="fr-FR" sz="1600" dirty="0">
                <a:solidFill>
                  <a:schemeClr val="lt1"/>
                </a:solidFill>
              </a:rPr>
              <a:t>Qui est contre ? </a:t>
            </a:r>
            <a:endParaRPr dirty="0"/>
          </a:p>
          <a:p>
            <a:pPr marL="685800" lvl="1" indent="-228600">
              <a:spcBef>
                <a:spcPts val="1000"/>
              </a:spcBef>
              <a:buClr>
                <a:schemeClr val="lt1"/>
              </a:buClr>
              <a:buSzPts val="2000"/>
            </a:pPr>
            <a:r>
              <a:rPr lang="fr-FR" sz="1600" dirty="0">
                <a:solidFill>
                  <a:schemeClr val="lt1"/>
                </a:solidFill>
              </a:rPr>
              <a:t>Qui s’abstient ?</a:t>
            </a:r>
            <a:endParaRPr dirty="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>
              <a:solidFill>
                <a:schemeClr val="lt1"/>
              </a:solidFill>
            </a:endParaRPr>
          </a:p>
        </p:txBody>
      </p:sp>
      <p:grpSp>
        <p:nvGrpSpPr>
          <p:cNvPr id="416" name="Google Shape;416;p11"/>
          <p:cNvGrpSpPr/>
          <p:nvPr/>
        </p:nvGrpSpPr>
        <p:grpSpPr>
          <a:xfrm>
            <a:off x="10208171" y="4821439"/>
            <a:ext cx="1128382" cy="847206"/>
            <a:chOff x="8183879" y="1000124"/>
            <a:chExt cx="1562267" cy="1172973"/>
          </a:xfrm>
        </p:grpSpPr>
        <p:sp>
          <p:nvSpPr>
            <p:cNvPr id="417" name="Google Shape;417;p11"/>
            <p:cNvSpPr/>
            <p:nvPr/>
          </p:nvSpPr>
          <p:spPr>
            <a:xfrm>
              <a:off x="8183879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8983979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9" name="Google Shape;419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75639" y="4435415"/>
            <a:ext cx="2220844" cy="2220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7"/>
          <p:cNvSpPr txBox="1">
            <a:spLocks noGrp="1"/>
          </p:cNvSpPr>
          <p:nvPr>
            <p:ph type="body" idx="1"/>
          </p:nvPr>
        </p:nvSpPr>
        <p:spPr>
          <a:xfrm>
            <a:off x="838200" y="1947767"/>
            <a:ext cx="10515600" cy="341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0193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FR" dirty="0"/>
              <a:t>A Catherine </a:t>
            </a:r>
            <a:r>
              <a:rPr lang="fr-FR" dirty="0" err="1"/>
              <a:t>Proult</a:t>
            </a:r>
            <a:r>
              <a:rPr lang="fr-FR" dirty="0"/>
              <a:t> qui a été notre vérificateur de comptes pour la saison 2023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0193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FR" dirty="0"/>
              <a:t>Vérificateur des Comptes pour la saison 2024 : ?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cxnSp>
        <p:nvCxnSpPr>
          <p:cNvPr id="426" name="Google Shape;426;p37"/>
          <p:cNvCxnSpPr/>
          <p:nvPr/>
        </p:nvCxnSpPr>
        <p:spPr>
          <a:xfrm>
            <a:off x="852424" y="1800764"/>
            <a:ext cx="9603275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7" name="Google Shape;427;p37"/>
          <p:cNvSpPr txBox="1"/>
          <p:nvPr/>
        </p:nvSpPr>
        <p:spPr>
          <a:xfrm>
            <a:off x="852424" y="1276146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fr-FR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Remerciements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12" scaled="0"/>
        </a:gra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7d696fdbc3_0_0"/>
          <p:cNvSpPr/>
          <p:nvPr/>
        </p:nvSpPr>
        <p:spPr>
          <a:xfrm>
            <a:off x="116950" y="1051560"/>
            <a:ext cx="5692500" cy="451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17d696fdbc3_0_0"/>
          <p:cNvSpPr/>
          <p:nvPr/>
        </p:nvSpPr>
        <p:spPr>
          <a:xfrm>
            <a:off x="5982380" y="1051560"/>
            <a:ext cx="6118200" cy="580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17d696fdbc3_0_0"/>
          <p:cNvSpPr txBox="1"/>
          <p:nvPr/>
        </p:nvSpPr>
        <p:spPr>
          <a:xfrm>
            <a:off x="742745" y="1170576"/>
            <a:ext cx="4587300" cy="8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8127"/>
              <a:buFont typeface="Calibri"/>
              <a:buNone/>
            </a:pPr>
            <a:r>
              <a:rPr lang="fr-FR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Bureau directeur IrunTEAM06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17d696fdbc3_0_0"/>
          <p:cNvSpPr txBox="1">
            <a:spLocks noGrp="1"/>
          </p:cNvSpPr>
          <p:nvPr>
            <p:ph type="title"/>
          </p:nvPr>
        </p:nvSpPr>
        <p:spPr>
          <a:xfrm>
            <a:off x="3054565" y="12013"/>
            <a:ext cx="5692500" cy="12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/>
              <a:t>Comité directeur</a:t>
            </a:r>
            <a:endParaRPr/>
          </a:p>
        </p:txBody>
      </p:sp>
      <p:sp>
        <p:nvSpPr>
          <p:cNvPr id="181" name="Google Shape;181;g17d696fdbc3_0_0"/>
          <p:cNvSpPr txBox="1"/>
          <p:nvPr/>
        </p:nvSpPr>
        <p:spPr>
          <a:xfrm>
            <a:off x="6195294" y="1172718"/>
            <a:ext cx="5692500" cy="12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fr-FR"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Membre du Comité directeur section LongeTEAM06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g17d696fdbc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356" y="2447522"/>
            <a:ext cx="5471138" cy="2999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Une image contenant Visage humain, texte, personne, capture d’écran&#10;&#10;Description générée automatiquement">
            <a:extLst>
              <a:ext uri="{FF2B5EF4-FFF2-40B4-BE49-F238E27FC236}">
                <a16:creationId xmlns:a16="http://schemas.microsoft.com/office/drawing/2014/main" id="{46D7C944-DB61-9430-0CA0-C97EB3B33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373" y="2421722"/>
            <a:ext cx="5348214" cy="439802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EA0BA1D-2ADC-A910-9E57-87086FCEBAF6}"/>
              </a:ext>
            </a:extLst>
          </p:cNvPr>
          <p:cNvSpPr txBox="1"/>
          <p:nvPr/>
        </p:nvSpPr>
        <p:spPr>
          <a:xfrm>
            <a:off x="7877949" y="120851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Démission de Catherine </a:t>
            </a:r>
            <a:r>
              <a:rPr lang="fr-FR" dirty="0" err="1"/>
              <a:t>Rogé</a:t>
            </a:r>
            <a:r>
              <a:rPr lang="fr-FR" dirty="0"/>
              <a:t> en mars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Bruno </a:t>
            </a:r>
            <a:r>
              <a:rPr lang="fr-FR" dirty="0" err="1"/>
              <a:t>Rogé</a:t>
            </a:r>
            <a:r>
              <a:rPr lang="fr-FR" dirty="0"/>
              <a:t> a quitté le club en septembre 2023</a:t>
            </a:r>
          </a:p>
        </p:txBody>
      </p:sp>
      <p:sp>
        <p:nvSpPr>
          <p:cNvPr id="2" name="Google Shape;437;p38">
            <a:extLst>
              <a:ext uri="{FF2B5EF4-FFF2-40B4-BE49-F238E27FC236}">
                <a16:creationId xmlns:a16="http://schemas.microsoft.com/office/drawing/2014/main" id="{A4B0FD6F-8F4F-B7A4-583A-936500518E56}"/>
              </a:ext>
            </a:extLst>
          </p:cNvPr>
          <p:cNvSpPr/>
          <p:nvPr/>
        </p:nvSpPr>
        <p:spPr>
          <a:xfrm>
            <a:off x="6219246" y="2294117"/>
            <a:ext cx="1899352" cy="2081379"/>
          </a:xfrm>
          <a:prstGeom prst="ellipse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442;p38">
            <a:extLst>
              <a:ext uri="{FF2B5EF4-FFF2-40B4-BE49-F238E27FC236}">
                <a16:creationId xmlns:a16="http://schemas.microsoft.com/office/drawing/2014/main" id="{4B0619FB-567D-D793-3BC1-DA935805B028}"/>
              </a:ext>
            </a:extLst>
          </p:cNvPr>
          <p:cNvSpPr/>
          <p:nvPr/>
        </p:nvSpPr>
        <p:spPr>
          <a:xfrm>
            <a:off x="2013524" y="2434489"/>
            <a:ext cx="1899352" cy="2793108"/>
          </a:xfrm>
          <a:prstGeom prst="ellipse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43;p38">
            <a:extLst>
              <a:ext uri="{FF2B5EF4-FFF2-40B4-BE49-F238E27FC236}">
                <a16:creationId xmlns:a16="http://schemas.microsoft.com/office/drawing/2014/main" id="{04420A5C-AA38-9987-60ED-6261D75F9A9A}"/>
              </a:ext>
            </a:extLst>
          </p:cNvPr>
          <p:cNvSpPr/>
          <p:nvPr/>
        </p:nvSpPr>
        <p:spPr>
          <a:xfrm>
            <a:off x="3936827" y="2455817"/>
            <a:ext cx="1792023" cy="2793107"/>
          </a:xfrm>
          <a:prstGeom prst="ellipse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38;p38">
            <a:extLst>
              <a:ext uri="{FF2B5EF4-FFF2-40B4-BE49-F238E27FC236}">
                <a16:creationId xmlns:a16="http://schemas.microsoft.com/office/drawing/2014/main" id="{35F7AFAF-0F20-76C4-1593-2C4132CF6AEA}"/>
              </a:ext>
            </a:extLst>
          </p:cNvPr>
          <p:cNvSpPr txBox="1"/>
          <p:nvPr/>
        </p:nvSpPr>
        <p:spPr>
          <a:xfrm>
            <a:off x="101067" y="5771458"/>
            <a:ext cx="611817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fr-FR" sz="1800" i="0" u="none" strike="noStrike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ea typeface="Arial"/>
                <a:cs typeface="Arial"/>
                <a:sym typeface="Arial"/>
              </a:rPr>
              <a:t>Trois sortants : Olivier, Françoise, Murielle </a:t>
            </a:r>
          </a:p>
          <a:p>
            <a:pPr>
              <a:buSzPts val="1400"/>
            </a:pPr>
            <a:r>
              <a:rPr lang="fr-FR" sz="1800" i="0" u="none" strike="noStrike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ea typeface="Arial"/>
                <a:cs typeface="Arial"/>
                <a:sym typeface="Arial"/>
              </a:rPr>
              <a:t>Se présentent </a:t>
            </a:r>
            <a:r>
              <a:rPr lang="fr-FR" sz="1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Olivier, Françoise, Murielle, Philippe V, </a:t>
            </a:r>
            <a:r>
              <a:rPr lang="fr-FR" sz="1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??? Appel WhatsApp ???? </a:t>
            </a:r>
          </a:p>
          <a:p>
            <a:pPr>
              <a:buSzPts val="1400"/>
            </a:pPr>
            <a:endParaRPr sz="1800" i="0" u="none" strike="noStrike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5115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2"/>
          <p:cNvSpPr txBox="1">
            <a:spLocks noGrp="1"/>
          </p:cNvSpPr>
          <p:nvPr>
            <p:ph type="body" idx="1"/>
          </p:nvPr>
        </p:nvSpPr>
        <p:spPr>
          <a:xfrm>
            <a:off x="823976" y="1528234"/>
            <a:ext cx="10515600" cy="341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FR" dirty="0"/>
              <a:t>Bénévoles pour aider l’encadrement (Formation PSC1)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FR" dirty="0"/>
              <a:t>Bénévoles pour BF Animateur Longe côte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FR" dirty="0"/>
              <a:t>Bénévoles pour BF Marche Nordique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FR" dirty="0"/>
              <a:t>Pour aider à organiser week-end Club et Stage Club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cxnSp>
        <p:nvCxnSpPr>
          <p:cNvPr id="452" name="Google Shape;452;p12"/>
          <p:cNvCxnSpPr/>
          <p:nvPr/>
        </p:nvCxnSpPr>
        <p:spPr>
          <a:xfrm>
            <a:off x="852424" y="1800764"/>
            <a:ext cx="9603275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3" name="Google Shape;453;p12"/>
          <p:cNvSpPr txBox="1"/>
          <p:nvPr/>
        </p:nvSpPr>
        <p:spPr>
          <a:xfrm>
            <a:off x="852424" y="1276146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fr-FR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Appel à candidature 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3"/>
          <p:cNvSpPr txBox="1">
            <a:spLocks noGrp="1"/>
          </p:cNvSpPr>
          <p:nvPr>
            <p:ph type="body" idx="1"/>
          </p:nvPr>
        </p:nvSpPr>
        <p:spPr>
          <a:xfrm>
            <a:off x="329184" y="1487424"/>
            <a:ext cx="11655551" cy="527913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70535" lvl="0" indent="-43053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fr-FR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Sport Santé</a:t>
            </a:r>
            <a:endParaRPr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813435" lvl="1" indent="-32004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fr-FR" dirty="0"/>
              <a:t>Formation certifiante “</a:t>
            </a:r>
            <a:r>
              <a:rPr lang="fr-FR" dirty="0" err="1"/>
              <a:t>Prescri’MarcheS</a:t>
            </a:r>
            <a:r>
              <a:rPr lang="fr-FR" dirty="0"/>
              <a:t>” </a:t>
            </a:r>
            <a:r>
              <a:rPr lang="fr-FR" dirty="0" err="1"/>
              <a:t>FFRandonnée</a:t>
            </a:r>
            <a:r>
              <a:rPr lang="fr-FR" dirty="0"/>
              <a:t> suivie mais non validée </a:t>
            </a:r>
            <a:endParaRPr dirty="0"/>
          </a:p>
          <a:p>
            <a:pPr marL="813435" lvl="1" indent="-32004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fr-FR" dirty="0"/>
              <a:t>Formation Sport Santé pour Anne-Valérie et Françoise G validée</a:t>
            </a:r>
            <a:endParaRPr dirty="0"/>
          </a:p>
          <a:p>
            <a:pPr marL="813435" lvl="1" indent="-32004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fr-FR" dirty="0"/>
              <a:t>Octobre Rose 2023 avec la Longe rose du 8 octobre 2023  </a:t>
            </a:r>
          </a:p>
          <a:p>
            <a:pPr marL="813435" lvl="1" indent="-32004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endParaRPr dirty="0"/>
          </a:p>
          <a:p>
            <a:pPr marL="228600" lvl="0" indent="-20193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Week-end club  </a:t>
            </a:r>
            <a:endParaRPr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685800" lvl="1" indent="-205740">
              <a:lnSpc>
                <a:spcPct val="120000"/>
              </a:lnSpc>
              <a:buSzPct val="100000"/>
            </a:pPr>
            <a:r>
              <a:rPr lang="fr-FR" b="1" dirty="0"/>
              <a:t>3 et 4 décembre 2022 à Hyères </a:t>
            </a:r>
            <a:r>
              <a:rPr lang="fr-FR" dirty="0"/>
              <a:t>lors des running </a:t>
            </a:r>
            <a:r>
              <a:rPr lang="fr-FR" dirty="0" err="1"/>
              <a:t>days</a:t>
            </a:r>
            <a:r>
              <a:rPr lang="fr-FR" dirty="0"/>
              <a:t>, participation à la Hyéroise et à Ultra-Longe côte</a:t>
            </a:r>
            <a:br>
              <a:rPr lang="fr-FR" dirty="0"/>
            </a:br>
            <a:r>
              <a:rPr lang="fr-FR" dirty="0"/>
              <a:t>25 personnes présentes</a:t>
            </a:r>
            <a:endParaRPr dirty="0"/>
          </a:p>
          <a:p>
            <a:pPr marL="685800" lvl="1" indent="-205740">
              <a:lnSpc>
                <a:spcPct val="120000"/>
              </a:lnSpc>
              <a:buSzPct val="100000"/>
            </a:pPr>
            <a:r>
              <a:rPr lang="fr-FR" b="1" dirty="0"/>
              <a:t>Dimanche 26 mars </a:t>
            </a:r>
            <a:r>
              <a:rPr lang="fr-FR" dirty="0"/>
              <a:t>Sélectifs département pour les championnats de France 2023 à Hyères – une trentaine de participants au week-end et 19 membres inscrits aux diverses compétitions.</a:t>
            </a:r>
          </a:p>
          <a:p>
            <a:pPr marL="685800" lvl="1" indent="-205740">
              <a:lnSpc>
                <a:spcPct val="120000"/>
              </a:lnSpc>
              <a:buSzPct val="100000"/>
            </a:pPr>
            <a:r>
              <a:rPr lang="fr-FR" b="1" dirty="0"/>
              <a:t>Dimanche 7 mai </a:t>
            </a:r>
            <a:r>
              <a:rPr lang="fr-FR" dirty="0"/>
              <a:t>Interzone pour les championnats de France 2023 à Hyères</a:t>
            </a:r>
          </a:p>
          <a:p>
            <a:pPr marL="685800" lvl="1" indent="-205740">
              <a:lnSpc>
                <a:spcPct val="120000"/>
              </a:lnSpc>
              <a:buSzPct val="100000"/>
            </a:pPr>
            <a:r>
              <a:rPr lang="fr-FR" dirty="0"/>
              <a:t>Le </a:t>
            </a:r>
            <a:r>
              <a:rPr lang="fr-FR" b="1" dirty="0"/>
              <a:t>3 et 4 juin 2023 </a:t>
            </a:r>
            <a:r>
              <a:rPr lang="fr-FR" dirty="0"/>
              <a:t>Championnat de France 2023 à Carcans (Bordeaux), Représenté par Marie et Philippe</a:t>
            </a:r>
          </a:p>
          <a:p>
            <a:pPr marL="685800" lvl="1" indent="-205740">
              <a:lnSpc>
                <a:spcPct val="120000"/>
              </a:lnSpc>
              <a:buSzPct val="100000"/>
            </a:pPr>
            <a:r>
              <a:rPr lang="fr-FR" b="1" dirty="0"/>
              <a:t>Dimanche 11 juin </a:t>
            </a:r>
            <a:r>
              <a:rPr lang="fr-FR" dirty="0"/>
              <a:t>Trail Longe côte Terre/Mer à </a:t>
            </a:r>
            <a:r>
              <a:rPr lang="fr-FR" dirty="0" err="1"/>
              <a:t>Théoule</a:t>
            </a:r>
            <a:r>
              <a:rPr lang="fr-FR" dirty="0"/>
              <a:t> sur mer </a:t>
            </a:r>
            <a:r>
              <a:rPr lang="fr-FR" b="1" dirty="0"/>
              <a:t>….</a:t>
            </a:r>
            <a:endParaRPr b="1" dirty="0"/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332" name="Google Shape;332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Bilan de la saison 2023</a:t>
            </a:r>
            <a:endParaRPr dirty="0"/>
          </a:p>
        </p:txBody>
      </p:sp>
      <p:pic>
        <p:nvPicPr>
          <p:cNvPr id="335" name="Google Shape;335;p33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0457" y="926275"/>
            <a:ext cx="2794278" cy="105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3" descr="Une image contenant texte, graphiques vectoriels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62491" y="2543620"/>
            <a:ext cx="1006371" cy="10063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7340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eau, faire du surf, sport&#10;&#10;Description générée automatiquement">
            <a:extLst>
              <a:ext uri="{FF2B5EF4-FFF2-40B4-BE49-F238E27FC236}">
                <a16:creationId xmlns:a16="http://schemas.microsoft.com/office/drawing/2014/main" id="{6A0BCBC8-4316-047C-1290-CA40283D1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13" y="209066"/>
            <a:ext cx="5164979" cy="3399548"/>
          </a:xfrm>
          <a:prstGeom prst="rect">
            <a:avLst/>
          </a:prstGeom>
        </p:spPr>
      </p:pic>
      <p:pic>
        <p:nvPicPr>
          <p:cNvPr id="5" name="Image 4" descr="Une image contenant plein air, personne, habits, ciel&#10;&#10;Description générée automatiquement">
            <a:extLst>
              <a:ext uri="{FF2B5EF4-FFF2-40B4-BE49-F238E27FC236}">
                <a16:creationId xmlns:a16="http://schemas.microsoft.com/office/drawing/2014/main" id="{C5C03233-7EDB-C87C-1187-59D504DD8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486" y="209066"/>
            <a:ext cx="4343401" cy="3339872"/>
          </a:xfrm>
          <a:prstGeom prst="rect">
            <a:avLst/>
          </a:prstGeom>
        </p:spPr>
      </p:pic>
      <p:pic>
        <p:nvPicPr>
          <p:cNvPr id="7" name="Image 6" descr="Une image contenant personne, habits, plein air, capture d’écran&#10;&#10;Description générée automatiquement">
            <a:extLst>
              <a:ext uri="{FF2B5EF4-FFF2-40B4-BE49-F238E27FC236}">
                <a16:creationId xmlns:a16="http://schemas.microsoft.com/office/drawing/2014/main" id="{04F03E0A-A16F-89B3-1EE8-66E17D99F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985" y="3650542"/>
            <a:ext cx="2911930" cy="3225791"/>
          </a:xfrm>
          <a:prstGeom prst="rect">
            <a:avLst/>
          </a:prstGeom>
        </p:spPr>
      </p:pic>
      <p:pic>
        <p:nvPicPr>
          <p:cNvPr id="11" name="Image 10" descr="Une image contenant habits, personne, homme, Visage humain&#10;&#10;Description générée automatiquement">
            <a:extLst>
              <a:ext uri="{FF2B5EF4-FFF2-40B4-BE49-F238E27FC236}">
                <a16:creationId xmlns:a16="http://schemas.microsoft.com/office/drawing/2014/main" id="{A1C438C1-E509-B963-7CF3-50187AE44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180" y="3632209"/>
            <a:ext cx="7225772" cy="3225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eau, récréation, sport&#10;&#10;Description générée automatiquement">
            <a:extLst>
              <a:ext uri="{FF2B5EF4-FFF2-40B4-BE49-F238E27FC236}">
                <a16:creationId xmlns:a16="http://schemas.microsoft.com/office/drawing/2014/main" id="{752824A5-4D05-467B-39D6-388412BC4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64" y="189925"/>
            <a:ext cx="4421636" cy="6378445"/>
          </a:xfrm>
          <a:prstGeom prst="rect">
            <a:avLst/>
          </a:prstGeom>
        </p:spPr>
      </p:pic>
      <p:pic>
        <p:nvPicPr>
          <p:cNvPr id="6" name="Image 5" descr="Une image contenant plein air, eau, personne, lac&#10;&#10;Description générée automatiquement">
            <a:extLst>
              <a:ext uri="{FF2B5EF4-FFF2-40B4-BE49-F238E27FC236}">
                <a16:creationId xmlns:a16="http://schemas.microsoft.com/office/drawing/2014/main" id="{01207DC4-1890-73DB-A2FF-944B63859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858" y="550040"/>
            <a:ext cx="3486122" cy="6018330"/>
          </a:xfrm>
          <a:prstGeom prst="rect">
            <a:avLst/>
          </a:prstGeom>
        </p:spPr>
      </p:pic>
      <p:pic>
        <p:nvPicPr>
          <p:cNvPr id="8" name="Image 7" descr="Une image contenant plein air, eau, lac, personne&#10;&#10;Description générée automatiquement">
            <a:extLst>
              <a:ext uri="{FF2B5EF4-FFF2-40B4-BE49-F238E27FC236}">
                <a16:creationId xmlns:a16="http://schemas.microsoft.com/office/drawing/2014/main" id="{FB77FAE1-48D2-D92D-0011-04894A028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2980" y="489914"/>
            <a:ext cx="3620057" cy="2728686"/>
          </a:xfrm>
          <a:prstGeom prst="rect">
            <a:avLst/>
          </a:prstGeom>
        </p:spPr>
      </p:pic>
      <p:pic>
        <p:nvPicPr>
          <p:cNvPr id="10" name="Image 9" descr="Une image contenant plein air, eau, personne, gilet de sauvetage&#10;&#10;Description générée automatiquement">
            <a:extLst>
              <a:ext uri="{FF2B5EF4-FFF2-40B4-BE49-F238E27FC236}">
                <a16:creationId xmlns:a16="http://schemas.microsoft.com/office/drawing/2014/main" id="{11314461-B048-1E3D-4967-AD51DEE6E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1977" y="3489527"/>
            <a:ext cx="3441060" cy="3078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ersonne, habits, eau, plein air&#10;&#10;Description générée automatiquement">
            <a:extLst>
              <a:ext uri="{FF2B5EF4-FFF2-40B4-BE49-F238E27FC236}">
                <a16:creationId xmlns:a16="http://schemas.microsoft.com/office/drawing/2014/main" id="{017C10CA-AE04-43F4-07F5-D4CF25AD8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50" y="117064"/>
            <a:ext cx="7128963" cy="5677774"/>
          </a:xfrm>
          <a:prstGeom prst="rect">
            <a:avLst/>
          </a:prstGeom>
        </p:spPr>
      </p:pic>
      <p:pic>
        <p:nvPicPr>
          <p:cNvPr id="12" name="Image 11" descr="Une image contenant sport, personne, plein air, eau&#10;&#10;Description générée automatiquement">
            <a:extLst>
              <a:ext uri="{FF2B5EF4-FFF2-40B4-BE49-F238E27FC236}">
                <a16:creationId xmlns:a16="http://schemas.microsoft.com/office/drawing/2014/main" id="{B053CBBA-C245-2C83-5CCD-8B672D660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497" y="3429000"/>
            <a:ext cx="7804117" cy="2951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habits, capture d’écran, Vêtements à haute visibilité, eau&#10;&#10;Description générée automatiquement">
            <a:extLst>
              <a:ext uri="{FF2B5EF4-FFF2-40B4-BE49-F238E27FC236}">
                <a16:creationId xmlns:a16="http://schemas.microsoft.com/office/drawing/2014/main" id="{060BA333-8E38-B172-CA15-F504CCAEC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053" y="3552369"/>
            <a:ext cx="5169590" cy="2844804"/>
          </a:xfrm>
          <a:prstGeom prst="rect">
            <a:avLst/>
          </a:prstGeom>
        </p:spPr>
      </p:pic>
      <p:pic>
        <p:nvPicPr>
          <p:cNvPr id="10" name="Image 9" descr="Une image contenant sport, personne, eau, plein air&#10;&#10;Description générée automatiquement">
            <a:extLst>
              <a:ext uri="{FF2B5EF4-FFF2-40B4-BE49-F238E27FC236}">
                <a16:creationId xmlns:a16="http://schemas.microsoft.com/office/drawing/2014/main" id="{89E376F8-8140-32FE-4EA1-84C742C03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94" y="460827"/>
            <a:ext cx="6804356" cy="5453743"/>
          </a:xfrm>
          <a:prstGeom prst="rect">
            <a:avLst/>
          </a:prstGeom>
        </p:spPr>
      </p:pic>
      <p:pic>
        <p:nvPicPr>
          <p:cNvPr id="7" name="Image 6" descr="Une image contenant personne, plein air, habits, récréation&#10;&#10;Description générée automatiquement">
            <a:extLst>
              <a:ext uri="{FF2B5EF4-FFF2-40B4-BE49-F238E27FC236}">
                <a16:creationId xmlns:a16="http://schemas.microsoft.com/office/drawing/2014/main" id="{AAB782C0-E8B9-1545-19BE-316CF5A55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192" y="460827"/>
            <a:ext cx="7151914" cy="3023720"/>
          </a:xfrm>
          <a:prstGeom prst="rect">
            <a:avLst/>
          </a:prstGeom>
        </p:spPr>
      </p:pic>
      <p:sp>
        <p:nvSpPr>
          <p:cNvPr id="11" name="Google Shape;250;p5">
            <a:extLst>
              <a:ext uri="{FF2B5EF4-FFF2-40B4-BE49-F238E27FC236}">
                <a16:creationId xmlns:a16="http://schemas.microsoft.com/office/drawing/2014/main" id="{E0F49476-492B-833A-5C77-99CAF106AA57}"/>
              </a:ext>
            </a:extLst>
          </p:cNvPr>
          <p:cNvSpPr txBox="1"/>
          <p:nvPr/>
        </p:nvSpPr>
        <p:spPr>
          <a:xfrm>
            <a:off x="110357" y="6212527"/>
            <a:ext cx="645710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800" b="0" i="0" u="sng" dirty="0">
                <a:solidFill>
                  <a:srgbClr val="289DCC"/>
                </a:solidFill>
                <a:effectLst/>
                <a:latin typeface="Open Sans" panose="020B0606030504020204" pitchFamily="34" charset="0"/>
                <a:hlinkClick r:id="rId6"/>
              </a:rPr>
              <a:t>https://youtu.be/qMMI0ck8BWQ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537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D417C3-2B2B-CA12-1ACD-553FC2692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Image 10" descr="Une image contenant personne, habits, plein air, ciel&#10;&#10;Description générée automatiquement">
            <a:extLst>
              <a:ext uri="{FF2B5EF4-FFF2-40B4-BE49-F238E27FC236}">
                <a16:creationId xmlns:a16="http://schemas.microsoft.com/office/drawing/2014/main" id="{D98379F2-7171-849D-66A2-42D97E30E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444" y="2631231"/>
            <a:ext cx="3673929" cy="4898571"/>
          </a:xfrm>
          <a:prstGeom prst="rect">
            <a:avLst/>
          </a:prstGeom>
        </p:spPr>
      </p:pic>
      <p:pic>
        <p:nvPicPr>
          <p:cNvPr id="7" name="Image 6" descr="Une image contenant personne, habits, plein air, ciel&#10;&#10;Description générée automatiquement">
            <a:extLst>
              <a:ext uri="{FF2B5EF4-FFF2-40B4-BE49-F238E27FC236}">
                <a16:creationId xmlns:a16="http://schemas.microsoft.com/office/drawing/2014/main" id="{951F47D8-C430-EA3E-46D8-1A0C3B561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443" y="-14524"/>
            <a:ext cx="4676030" cy="3097573"/>
          </a:xfrm>
          <a:prstGeom prst="rect">
            <a:avLst/>
          </a:prstGeom>
        </p:spPr>
      </p:pic>
      <p:pic>
        <p:nvPicPr>
          <p:cNvPr id="15" name="Image 14" descr="Une image contenant habits, plein air, personne, ciel&#10;&#10;Description générée automatiquement">
            <a:extLst>
              <a:ext uri="{FF2B5EF4-FFF2-40B4-BE49-F238E27FC236}">
                <a16:creationId xmlns:a16="http://schemas.microsoft.com/office/drawing/2014/main" id="{4618BBD5-6C14-78A3-642A-22633DFEE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228" y="-14524"/>
            <a:ext cx="3452069" cy="4602758"/>
          </a:xfrm>
          <a:prstGeom prst="rect">
            <a:avLst/>
          </a:prstGeom>
        </p:spPr>
      </p:pic>
      <p:pic>
        <p:nvPicPr>
          <p:cNvPr id="17" name="Image 16" descr="Une image contenant ciel, plein air, personne, habits&#10;&#10;Description générée automatiquement">
            <a:extLst>
              <a:ext uri="{FF2B5EF4-FFF2-40B4-BE49-F238E27FC236}">
                <a16:creationId xmlns:a16="http://schemas.microsoft.com/office/drawing/2014/main" id="{E558D0EE-C0AE-2CD7-D00E-9298D7FDB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199" y="0"/>
            <a:ext cx="4876801" cy="3657601"/>
          </a:xfrm>
          <a:prstGeom prst="rect">
            <a:avLst/>
          </a:prstGeom>
        </p:spPr>
      </p:pic>
      <p:pic>
        <p:nvPicPr>
          <p:cNvPr id="19" name="Image 18" descr="Une image contenant plein air, eau, ciel, personnes&#10;&#10;Description générée automatiquement">
            <a:extLst>
              <a:ext uri="{FF2B5EF4-FFF2-40B4-BE49-F238E27FC236}">
                <a16:creationId xmlns:a16="http://schemas.microsoft.com/office/drawing/2014/main" id="{9AE1E402-FAD1-FF3D-7F2C-71C4F59BE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1429" y="3055949"/>
            <a:ext cx="5731331" cy="3796643"/>
          </a:xfrm>
          <a:prstGeom prst="rect">
            <a:avLst/>
          </a:prstGeom>
        </p:spPr>
      </p:pic>
      <p:pic>
        <p:nvPicPr>
          <p:cNvPr id="9" name="Image 8" descr="Une image contenant personne, table, vaisselle, habits&#10;&#10;Description générée automatiquement">
            <a:extLst>
              <a:ext uri="{FF2B5EF4-FFF2-40B4-BE49-F238E27FC236}">
                <a16:creationId xmlns:a16="http://schemas.microsoft.com/office/drawing/2014/main" id="{B567038D-2027-7AF5-BFD6-7A3C10EB31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4485" y="3055949"/>
            <a:ext cx="3219453" cy="429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66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 47" descr="Une image contenant plein air, habits, personne, chaussures&#10;&#10;Description générée automatiquement">
            <a:extLst>
              <a:ext uri="{FF2B5EF4-FFF2-40B4-BE49-F238E27FC236}">
                <a16:creationId xmlns:a16="http://schemas.microsoft.com/office/drawing/2014/main" id="{F67D0FAD-5230-FF23-F0FC-67C158A5E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321" y="3364972"/>
            <a:ext cx="4617873" cy="3467777"/>
          </a:xfrm>
          <a:prstGeom prst="rect">
            <a:avLst/>
          </a:prstGeom>
        </p:spPr>
      </p:pic>
      <p:pic>
        <p:nvPicPr>
          <p:cNvPr id="46" name="Image 45" descr="Une image contenant plein air, ciel, sol, personne&#10;&#10;Description générée automatiquement">
            <a:extLst>
              <a:ext uri="{FF2B5EF4-FFF2-40B4-BE49-F238E27FC236}">
                <a16:creationId xmlns:a16="http://schemas.microsoft.com/office/drawing/2014/main" id="{269C5541-17D1-53A1-5B68-E3B492818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857" y="-3866"/>
            <a:ext cx="2612114" cy="3482818"/>
          </a:xfrm>
          <a:prstGeom prst="rect">
            <a:avLst/>
          </a:prstGeom>
        </p:spPr>
      </p:pic>
      <p:pic>
        <p:nvPicPr>
          <p:cNvPr id="44" name="Image 43" descr="Une image contenant personne, plein air, habits, chaussures&#10;&#10;Description générée automatiquement">
            <a:extLst>
              <a:ext uri="{FF2B5EF4-FFF2-40B4-BE49-F238E27FC236}">
                <a16:creationId xmlns:a16="http://schemas.microsoft.com/office/drawing/2014/main" id="{F90CA4EE-F55C-682D-803F-3E4FBC7EC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2" y="3233056"/>
            <a:ext cx="4853728" cy="3636411"/>
          </a:xfrm>
          <a:prstGeom prst="rect">
            <a:avLst/>
          </a:prstGeom>
        </p:spPr>
      </p:pic>
      <p:pic>
        <p:nvPicPr>
          <p:cNvPr id="52" name="Image 51" descr="Une image contenant personne, habits, plein air, ciel&#10;&#10;Description générée automatiquement">
            <a:extLst>
              <a:ext uri="{FF2B5EF4-FFF2-40B4-BE49-F238E27FC236}">
                <a16:creationId xmlns:a16="http://schemas.microsoft.com/office/drawing/2014/main" id="{92D7EC1D-920C-2943-30A7-D9FEBE218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0" y="-3866"/>
            <a:ext cx="5143500" cy="3859682"/>
          </a:xfrm>
          <a:prstGeom prst="rect">
            <a:avLst/>
          </a:prstGeom>
        </p:spPr>
      </p:pic>
      <p:pic>
        <p:nvPicPr>
          <p:cNvPr id="56" name="Image 55" descr="Une image contenant habits, personne, plein air, ciel&#10;&#10;Description générée automatiquement">
            <a:extLst>
              <a:ext uri="{FF2B5EF4-FFF2-40B4-BE49-F238E27FC236}">
                <a16:creationId xmlns:a16="http://schemas.microsoft.com/office/drawing/2014/main" id="{588F671C-8CCB-74D3-2ABE-D55FDE749A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034" y="0"/>
            <a:ext cx="4616537" cy="3462403"/>
          </a:xfrm>
          <a:prstGeom prst="rect">
            <a:avLst/>
          </a:prstGeom>
        </p:spPr>
      </p:pic>
      <p:pic>
        <p:nvPicPr>
          <p:cNvPr id="54" name="Image 53" descr="Une image contenant habits, plein air, personne, ciel&#10;&#10;Description générée automatiquement">
            <a:extLst>
              <a:ext uri="{FF2B5EF4-FFF2-40B4-BE49-F238E27FC236}">
                <a16:creationId xmlns:a16="http://schemas.microsoft.com/office/drawing/2014/main" id="{95E8A797-E8A9-635D-D740-ADF8ABEB40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41" y="0"/>
            <a:ext cx="2612114" cy="3479315"/>
          </a:xfrm>
          <a:prstGeom prst="rect">
            <a:avLst/>
          </a:prstGeom>
        </p:spPr>
      </p:pic>
      <p:pic>
        <p:nvPicPr>
          <p:cNvPr id="58" name="Image 57" descr="Une image contenant plein air, personne, habits, sol&#10;&#10;Description générée automatiquement">
            <a:extLst>
              <a:ext uri="{FF2B5EF4-FFF2-40B4-BE49-F238E27FC236}">
                <a16:creationId xmlns:a16="http://schemas.microsoft.com/office/drawing/2014/main" id="{E54142DB-E238-6C77-1945-643472A8BD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7362" y="3009786"/>
            <a:ext cx="5142588" cy="385968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7454570-E57A-7B49-DFFA-1EE9A7FB346E}"/>
              </a:ext>
            </a:extLst>
          </p:cNvPr>
          <p:cNvSpPr/>
          <p:nvPr/>
        </p:nvSpPr>
        <p:spPr>
          <a:xfrm>
            <a:off x="1132239" y="5946138"/>
            <a:ext cx="105003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5400" b="1" i="0" u="none" strike="noStrike" kern="0" spc="50" normalizeH="0" baseline="0" noProof="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Arial"/>
                <a:cs typeface="Arial"/>
                <a:sym typeface="Arial"/>
              </a:rPr>
              <a:t>Trail Longe Côte </a:t>
            </a:r>
            <a:r>
              <a:rPr kumimoji="0" lang="fr-FR" sz="5400" b="1" i="0" u="none" strike="noStrike" kern="0" spc="50" normalizeH="0" baseline="0" noProof="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Arial"/>
                <a:cs typeface="Arial"/>
                <a:sym typeface="Arial"/>
              </a:rPr>
              <a:t>Théoule</a:t>
            </a:r>
            <a:r>
              <a:rPr kumimoji="0" lang="fr-FR" sz="5400" b="1" i="0" u="none" strike="noStrike" kern="0" spc="50" normalizeH="0" baseline="0" noProof="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Arial"/>
                <a:cs typeface="Arial"/>
                <a:sym typeface="Arial"/>
              </a:rPr>
              <a:t>/mer</a:t>
            </a:r>
          </a:p>
        </p:txBody>
      </p:sp>
    </p:spTree>
    <p:extLst>
      <p:ext uri="{BB962C8B-B14F-4D97-AF65-F5344CB8AC3E}">
        <p14:creationId xmlns:p14="http://schemas.microsoft.com/office/powerpoint/2010/main" val="22805604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24907</TotalTime>
  <Words>1204</Words>
  <Application>Microsoft Macintosh PowerPoint</Application>
  <PresentationFormat>Grand écran</PresentationFormat>
  <Paragraphs>184</Paragraphs>
  <Slides>28</Slides>
  <Notes>26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28</vt:i4>
      </vt:variant>
    </vt:vector>
  </HeadingPairs>
  <TitlesOfParts>
    <vt:vector size="33" baseType="lpstr">
      <vt:lpstr>Open Sans</vt:lpstr>
      <vt:lpstr>Arial</vt:lpstr>
      <vt:lpstr>Calibri</vt:lpstr>
      <vt:lpstr>Thème Office</vt:lpstr>
      <vt:lpstr>2_Thème Office</vt:lpstr>
      <vt:lpstr>Présentation PowerPoint</vt:lpstr>
      <vt:lpstr>Comité directeur</vt:lpstr>
      <vt:lpstr>Bilan de la saison 2023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Fete club</vt:lpstr>
      <vt:lpstr>Présentation PowerPoint</vt:lpstr>
      <vt:lpstr>Bilan de la saison 2023</vt:lpstr>
      <vt:lpstr>Présentation PowerPoint</vt:lpstr>
      <vt:lpstr>Présentation PowerPoint</vt:lpstr>
      <vt:lpstr>Présentation PowerPoint</vt:lpstr>
      <vt:lpstr>Nos Animateurs saison 2023</vt:lpstr>
      <vt:lpstr>Orientations de la saison 2024</vt:lpstr>
      <vt:lpstr>Compétition de la saison 2024</vt:lpstr>
      <vt:lpstr>Orientations de la saison 2024</vt:lpstr>
      <vt:lpstr>Vote du rapport moral et d’activité </vt:lpstr>
      <vt:lpstr>Le club en quelques chiffres..</vt:lpstr>
      <vt:lpstr>Présentation PowerPoint</vt:lpstr>
      <vt:lpstr>Vote du rapport Financier</vt:lpstr>
      <vt:lpstr>Présentation PowerPoint</vt:lpstr>
      <vt:lpstr>Comité directeur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Valerie Pascallon</dc:creator>
  <cp:lastModifiedBy>Valerie Pascallon</cp:lastModifiedBy>
  <cp:revision>14</cp:revision>
  <dcterms:created xsi:type="dcterms:W3CDTF">2020-10-23T16:51:21Z</dcterms:created>
  <dcterms:modified xsi:type="dcterms:W3CDTF">2023-11-20T20:42:03Z</dcterms:modified>
</cp:coreProperties>
</file>